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7333" r:id="rId3"/>
    <p:sldId id="7334" r:id="rId4"/>
    <p:sldId id="7342" r:id="rId5"/>
    <p:sldId id="7343" r:id="rId6"/>
    <p:sldId id="7344" r:id="rId7"/>
    <p:sldId id="7340" r:id="rId8"/>
    <p:sldId id="7339" r:id="rId9"/>
    <p:sldId id="7341" r:id="rId10"/>
    <p:sldId id="258" r:id="rId11"/>
    <p:sldId id="7329" r:id="rId12"/>
    <p:sldId id="7330" r:id="rId13"/>
    <p:sldId id="7331" r:id="rId14"/>
    <p:sldId id="7332" r:id="rId15"/>
    <p:sldId id="7337" r:id="rId16"/>
    <p:sldId id="7338" r:id="rId17"/>
    <p:sldId id="584" r:id="rId18"/>
    <p:sldId id="585" r:id="rId19"/>
    <p:sldId id="7327" r:id="rId20"/>
    <p:sldId id="586" r:id="rId21"/>
    <p:sldId id="587" r:id="rId22"/>
    <p:sldId id="257" r:id="rId23"/>
    <p:sldId id="7336" r:id="rId24"/>
    <p:sldId id="7335" r:id="rId25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36949E7-BBA9-4D83-A304-48745FA4335A}">
          <p14:sldIdLst>
            <p14:sldId id="256"/>
            <p14:sldId id="7333"/>
            <p14:sldId id="7334"/>
            <p14:sldId id="7342"/>
            <p14:sldId id="7343"/>
            <p14:sldId id="7344"/>
            <p14:sldId id="7340"/>
            <p14:sldId id="7339"/>
            <p14:sldId id="7341"/>
            <p14:sldId id="258"/>
            <p14:sldId id="7329"/>
            <p14:sldId id="7330"/>
            <p14:sldId id="7331"/>
            <p14:sldId id="7332"/>
            <p14:sldId id="7337"/>
            <p14:sldId id="7338"/>
            <p14:sldId id="584"/>
            <p14:sldId id="585"/>
            <p14:sldId id="7327"/>
            <p14:sldId id="586"/>
            <p14:sldId id="587"/>
            <p14:sldId id="257"/>
            <p14:sldId id="7336"/>
            <p14:sldId id="733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0000"/>
    <a:srgbClr val="E9EBF5"/>
    <a:srgbClr val="00B050"/>
    <a:srgbClr val="FF6565"/>
    <a:srgbClr val="E45E5E"/>
    <a:srgbClr val="7EBEEA"/>
    <a:srgbClr val="48BDC1"/>
    <a:srgbClr val="0675BC"/>
    <a:srgbClr val="664D9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5" autoAdjust="0"/>
    <p:restoredTop sz="95033" autoAdjust="0"/>
  </p:normalViewPr>
  <p:slideViewPr>
    <p:cSldViewPr snapToGrid="0">
      <p:cViewPr varScale="1">
        <p:scale>
          <a:sx n="75" d="100"/>
          <a:sy n="75" d="100"/>
        </p:scale>
        <p:origin x="854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2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EF1E89-88C5-4A6B-9A30-D8A06648E9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7D0856-23B9-40ED-B408-C4A3135798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D9A76-1189-4BD4-9D6C-6ECC6CF7FD58}" type="datetimeFigureOut">
              <a:rPr lang="en-PH" smtClean="0"/>
              <a:t>03/08/2022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BD3E8C-82D9-4F79-8F03-0FC7613AB6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5A65D8-E13E-4AFA-9208-5DE84574E6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79D5F-6F99-49B8-BA4B-282908A82A5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42216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87C63-32BA-47FD-BD74-2FEA153A58E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902C2-044D-4F26-87DC-033E4CEE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44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902C2-044D-4F26-87DC-033E4CEE51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20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/>
              <a:t>Difference between SLR &amp; SDR</a:t>
            </a:r>
          </a:p>
          <a:p>
            <a:r>
              <a:rPr lang="en-PH" dirty="0"/>
              <a:t>The target decreased is derived from dividing 2.3 by 6 </a:t>
            </a:r>
            <a:r>
              <a:rPr lang="en-PH" dirty="0" err="1"/>
              <a:t>yrs</a:t>
            </a:r>
            <a:r>
              <a:rPr lang="en-PH" dirty="0"/>
              <a:t> = 0.38 decrease every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902C2-044D-4F26-87DC-033E4CEE514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24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07E32EE-53C1-4D26-AF6F-0D1338718D9B}"/>
              </a:ext>
            </a:extLst>
          </p:cNvPr>
          <p:cNvSpPr/>
          <p:nvPr userDrawn="1"/>
        </p:nvSpPr>
        <p:spPr>
          <a:xfrm>
            <a:off x="0" y="0"/>
            <a:ext cx="12192000" cy="5822830"/>
          </a:xfrm>
          <a:prstGeom prst="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lighting">
            <a:hlinkClick r:id="" action="ppaction://media"/>
            <a:extLst>
              <a:ext uri="{FF2B5EF4-FFF2-40B4-BE49-F238E27FC236}">
                <a16:creationId xmlns:a16="http://schemas.microsoft.com/office/drawing/2014/main" id="{8D5E430C-F941-4D6B-B2DC-154B16F4B5D0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9744" y="1461028"/>
            <a:ext cx="5354039" cy="40155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1F14E9-9831-4541-8B58-56B47A1EE3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91176" y="1465177"/>
            <a:ext cx="5776823" cy="3355581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ADD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E5E757-C71F-4B6D-8FB3-1830A912D6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91176" y="4876830"/>
            <a:ext cx="5776824" cy="515994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400" b="1" i="0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92D8CA-3DE2-41B9-AB31-B0E839BF193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765" y="80453"/>
            <a:ext cx="2950470" cy="14173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CC188D-1DA2-44CF-9FE5-A3C83C25B448}"/>
              </a:ext>
            </a:extLst>
          </p:cNvPr>
          <p:cNvPicPr/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35"/>
          <a:stretch/>
        </p:blipFill>
        <p:spPr bwMode="auto">
          <a:xfrm>
            <a:off x="1523999" y="5840489"/>
            <a:ext cx="8363486" cy="937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C838DA-A346-485D-8D68-F54B3CF13B6A}"/>
              </a:ext>
            </a:extLst>
          </p:cNvPr>
          <p:cNvPicPr/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2" r="8535"/>
          <a:stretch/>
        </p:blipFill>
        <p:spPr bwMode="auto">
          <a:xfrm>
            <a:off x="8153400" y="5837568"/>
            <a:ext cx="2587952" cy="9370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39A2850-618D-4741-9457-0F79253D956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06040722"/>
              </p:ext>
            </p:extLst>
          </p:nvPr>
        </p:nvGraphicFramePr>
        <p:xfrm>
          <a:off x="8614879" y="6448616"/>
          <a:ext cx="1979930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3607867774"/>
                    </a:ext>
                  </a:extLst>
                </a:gridCol>
                <a:gridCol w="758190">
                  <a:extLst>
                    <a:ext uri="{9D8B030D-6E8A-4147-A177-3AD203B41FA5}">
                      <a16:colId xmlns:a16="http://schemas.microsoft.com/office/drawing/2014/main" val="4117124283"/>
                    </a:ext>
                  </a:extLst>
                </a:gridCol>
                <a:gridCol w="367030">
                  <a:extLst>
                    <a:ext uri="{9D8B030D-6E8A-4147-A177-3AD203B41FA5}">
                      <a16:colId xmlns:a16="http://schemas.microsoft.com/office/drawing/2014/main" val="2608824085"/>
                    </a:ext>
                  </a:extLst>
                </a:gridCol>
                <a:gridCol w="254635">
                  <a:extLst>
                    <a:ext uri="{9D8B030D-6E8A-4147-A177-3AD203B41FA5}">
                      <a16:colId xmlns:a16="http://schemas.microsoft.com/office/drawing/2014/main" val="33856074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Presentation Template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03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As of: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Aug 10,2020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Page: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909291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46FBB-42F1-4240-AFA5-F54BA7E644EC}"/>
              </a:ext>
            </a:extLst>
          </p:cNvPr>
          <p:cNvSpPr txBox="1">
            <a:spLocks/>
          </p:cNvSpPr>
          <p:nvPr userDrawn="1"/>
        </p:nvSpPr>
        <p:spPr>
          <a:xfrm>
            <a:off x="10213810" y="6466316"/>
            <a:ext cx="414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A6D72F-D5D8-40ED-8A86-6B759318CC63}" type="slidenum">
              <a:rPr lang="en-US" sz="1000" smtClean="0"/>
              <a:pPr/>
              <a:t>‹#›</a:t>
            </a:fld>
            <a:endParaRPr lang="en-US" dirty="0"/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8BF8764E-919D-4FF1-B9C1-4F64A5AB50E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E61A2A-A924-49B0-9433-0FCD3D5333F9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62EC49C9-A873-4844-941D-0196E2A764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B250E956-660A-4CA8-9FCD-B084D948E61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4A6D72F-D5D8-40ED-8A86-6B759318CC63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0C5892-9567-4FE6-A0F8-BFF667F86306}"/>
              </a:ext>
            </a:extLst>
          </p:cNvPr>
          <p:cNvPicPr/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8" r="63144"/>
          <a:stretch/>
        </p:blipFill>
        <p:spPr bwMode="auto">
          <a:xfrm>
            <a:off x="1907773" y="5905727"/>
            <a:ext cx="2983404" cy="78364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CDA09B1-383F-4E69-AAE0-D44239989B21}"/>
              </a:ext>
            </a:extLst>
          </p:cNvPr>
          <p:cNvSpPr/>
          <p:nvPr userDrawn="1"/>
        </p:nvSpPr>
        <p:spPr>
          <a:xfrm>
            <a:off x="1481001" y="5922984"/>
            <a:ext cx="1082880" cy="820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ED2958-7521-42C0-BDFA-E93F719A801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983" y="5922984"/>
            <a:ext cx="841707" cy="85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4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12" repeatCount="indefinite" fill="remove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9F6F9E-A9CB-4AE6-935D-CE5142845EE7}"/>
              </a:ext>
            </a:extLst>
          </p:cNvPr>
          <p:cNvSpPr/>
          <p:nvPr userDrawn="1"/>
        </p:nvSpPr>
        <p:spPr>
          <a:xfrm>
            <a:off x="-255917" y="-50306"/>
            <a:ext cx="12447917" cy="1740994"/>
          </a:xfrm>
          <a:prstGeom prst="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01F1C6-5873-435F-AF47-8734DF0007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8FC290-82EA-4A3D-93DA-AEBD9950B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296080"/>
          </a:xfrm>
        </p:spPr>
        <p:txBody>
          <a:bodyPr vert="eaVert"/>
          <a:lstStyle>
            <a:lvl1pPr>
              <a:defRPr>
                <a:latin typeface="Bookman Old Style" panose="02050604050505020204" pitchFamily="18" charset="0"/>
              </a:defRPr>
            </a:lvl1pPr>
            <a:lvl2pPr>
              <a:defRPr>
                <a:latin typeface="Bookman Old Style" panose="02050604050505020204" pitchFamily="18" charset="0"/>
              </a:defRPr>
            </a:lvl2pPr>
            <a:lvl3pPr>
              <a:defRPr>
                <a:latin typeface="Bookman Old Style" panose="02050604050505020204" pitchFamily="18" charset="0"/>
              </a:defRPr>
            </a:lvl3pPr>
            <a:lvl4pPr>
              <a:defRPr>
                <a:latin typeface="Bookman Old Style" panose="02050604050505020204" pitchFamily="18" charset="0"/>
              </a:defRPr>
            </a:lvl4pPr>
            <a:lvl5pPr>
              <a:defRPr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17DA3F-7B3A-4C21-ABDC-197C909DE92A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3" r="8240"/>
          <a:stretch/>
        </p:blipFill>
        <p:spPr bwMode="auto">
          <a:xfrm>
            <a:off x="5305424" y="6121705"/>
            <a:ext cx="6048376" cy="65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9F8690-83E4-40DB-B0C8-187B7EC58B5B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0"/>
          <a:stretch/>
        </p:blipFill>
        <p:spPr bwMode="auto">
          <a:xfrm>
            <a:off x="920146" y="6124847"/>
            <a:ext cx="5910534" cy="6526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6141D61-06CA-464D-A5D8-B72977F9CFB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02640661"/>
              </p:ext>
            </p:extLst>
          </p:nvPr>
        </p:nvGraphicFramePr>
        <p:xfrm>
          <a:off x="8814388" y="6455764"/>
          <a:ext cx="1979930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3607867774"/>
                    </a:ext>
                  </a:extLst>
                </a:gridCol>
                <a:gridCol w="758190">
                  <a:extLst>
                    <a:ext uri="{9D8B030D-6E8A-4147-A177-3AD203B41FA5}">
                      <a16:colId xmlns:a16="http://schemas.microsoft.com/office/drawing/2014/main" val="4117124283"/>
                    </a:ext>
                  </a:extLst>
                </a:gridCol>
                <a:gridCol w="367030">
                  <a:extLst>
                    <a:ext uri="{9D8B030D-6E8A-4147-A177-3AD203B41FA5}">
                      <a16:colId xmlns:a16="http://schemas.microsoft.com/office/drawing/2014/main" val="2608824085"/>
                    </a:ext>
                  </a:extLst>
                </a:gridCol>
                <a:gridCol w="254635">
                  <a:extLst>
                    <a:ext uri="{9D8B030D-6E8A-4147-A177-3AD203B41FA5}">
                      <a16:colId xmlns:a16="http://schemas.microsoft.com/office/drawing/2014/main" val="33856074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Presentation Template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03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As of: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Aug 10,2020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Page: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909291"/>
                  </a:ext>
                </a:extLst>
              </a:tr>
            </a:tbl>
          </a:graphicData>
        </a:graphic>
      </p:graphicFrame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D92BA4A-9A8F-446E-BEEA-2B086393FAF7}"/>
              </a:ext>
            </a:extLst>
          </p:cNvPr>
          <p:cNvSpPr txBox="1">
            <a:spLocks/>
          </p:cNvSpPr>
          <p:nvPr userDrawn="1"/>
        </p:nvSpPr>
        <p:spPr>
          <a:xfrm>
            <a:off x="10418552" y="6450098"/>
            <a:ext cx="414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A6D72F-D5D8-40ED-8A86-6B759318CC63}" type="slidenum">
              <a:rPr lang="en-US" sz="1000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28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14CD37-A6D0-48DF-8322-01E231FDCF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83E461-6119-4EF7-8C3C-EAF967C67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397BD3-2275-4BF2-917C-BA1D6DD5E92C}"/>
              </a:ext>
            </a:extLst>
          </p:cNvPr>
          <p:cNvSpPr/>
          <p:nvPr userDrawn="1"/>
        </p:nvSpPr>
        <p:spPr>
          <a:xfrm>
            <a:off x="-9526" y="-50306"/>
            <a:ext cx="12201525" cy="1740994"/>
          </a:xfrm>
          <a:prstGeom prst="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7C2334-B9D9-461D-9062-EEE0E9416C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3259E-57FF-4DFC-B70B-D57421FC3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47850"/>
            <a:ext cx="10515600" cy="4273855"/>
          </a:xfrm>
        </p:spPr>
        <p:txBody>
          <a:bodyPr/>
          <a:lstStyle>
            <a:lvl1pPr>
              <a:defRPr>
                <a:latin typeface="Bookman Old Style" panose="02050604050505020204" pitchFamily="18" charset="0"/>
              </a:defRPr>
            </a:lvl1pPr>
            <a:lvl2pPr>
              <a:defRPr>
                <a:latin typeface="Bookman Old Style" panose="02050604050505020204" pitchFamily="18" charset="0"/>
              </a:defRPr>
            </a:lvl2pPr>
            <a:lvl3pPr>
              <a:defRPr>
                <a:latin typeface="Bookman Old Style" panose="02050604050505020204" pitchFamily="18" charset="0"/>
              </a:defRPr>
            </a:lvl3pPr>
            <a:lvl4pPr>
              <a:defRPr>
                <a:latin typeface="Bookman Old Style" panose="02050604050505020204" pitchFamily="18" charset="0"/>
              </a:defRPr>
            </a:lvl4pPr>
            <a:lvl5pPr>
              <a:defRPr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D1414A2-0990-4015-A8A1-F063865FC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89058" y="6330560"/>
            <a:ext cx="414067" cy="365125"/>
          </a:xfrm>
        </p:spPr>
        <p:txBody>
          <a:bodyPr/>
          <a:lstStyle/>
          <a:p>
            <a:fld id="{E4A6D72F-D5D8-40ED-8A86-6B759318CC6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3951521-7928-496B-818E-831C0E7049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4" r="8555"/>
          <a:stretch/>
        </p:blipFill>
        <p:spPr>
          <a:xfrm>
            <a:off x="6901132" y="6121705"/>
            <a:ext cx="4458420" cy="6935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0AB249-9188-4A0C-87F4-F294530490A1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0"/>
          <a:stretch/>
        </p:blipFill>
        <p:spPr bwMode="auto">
          <a:xfrm>
            <a:off x="838200" y="6124847"/>
            <a:ext cx="5844398" cy="6526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5005EF3-2382-4623-A247-2F84692BD60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82401570"/>
              </p:ext>
            </p:extLst>
          </p:nvPr>
        </p:nvGraphicFramePr>
        <p:xfrm>
          <a:off x="9347992" y="6450098"/>
          <a:ext cx="1979930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3607867774"/>
                    </a:ext>
                  </a:extLst>
                </a:gridCol>
                <a:gridCol w="758190">
                  <a:extLst>
                    <a:ext uri="{9D8B030D-6E8A-4147-A177-3AD203B41FA5}">
                      <a16:colId xmlns:a16="http://schemas.microsoft.com/office/drawing/2014/main" val="4117124283"/>
                    </a:ext>
                  </a:extLst>
                </a:gridCol>
                <a:gridCol w="367030">
                  <a:extLst>
                    <a:ext uri="{9D8B030D-6E8A-4147-A177-3AD203B41FA5}">
                      <a16:colId xmlns:a16="http://schemas.microsoft.com/office/drawing/2014/main" val="2608824085"/>
                    </a:ext>
                  </a:extLst>
                </a:gridCol>
                <a:gridCol w="254635">
                  <a:extLst>
                    <a:ext uri="{9D8B030D-6E8A-4147-A177-3AD203B41FA5}">
                      <a16:colId xmlns:a16="http://schemas.microsoft.com/office/drawing/2014/main" val="33856074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Presentation Template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03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As of: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Aug 10,2020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Page: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909291"/>
                  </a:ext>
                </a:extLst>
              </a:tr>
            </a:tbl>
          </a:graphicData>
        </a:graphic>
      </p:graphicFrame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292F81F-D4E1-4532-B1CF-2C6A99F0CC8E}"/>
              </a:ext>
            </a:extLst>
          </p:cNvPr>
          <p:cNvSpPr txBox="1">
            <a:spLocks/>
          </p:cNvSpPr>
          <p:nvPr userDrawn="1"/>
        </p:nvSpPr>
        <p:spPr>
          <a:xfrm>
            <a:off x="10939733" y="6450098"/>
            <a:ext cx="414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A6D72F-D5D8-40ED-8A86-6B759318CC63}" type="slidenum">
              <a:rPr lang="en-US" sz="1000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D342C3-603B-4BBF-982B-F092085FBEDB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0"/>
          <a:stretch/>
        </p:blipFill>
        <p:spPr bwMode="auto">
          <a:xfrm>
            <a:off x="1136650" y="6126048"/>
            <a:ext cx="5844398" cy="6526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46DD376-8B75-4C06-A4A0-1EA9A2C781B6}"/>
              </a:ext>
            </a:extLst>
          </p:cNvPr>
          <p:cNvSpPr/>
          <p:nvPr userDrawn="1"/>
        </p:nvSpPr>
        <p:spPr>
          <a:xfrm>
            <a:off x="704850" y="6180214"/>
            <a:ext cx="952500" cy="635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194E65A-B2B9-4314-9730-472FBD34A0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0" y="6162523"/>
            <a:ext cx="640852" cy="6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67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453C7D4-2B21-43C1-8A1D-82CD8460A5ED}"/>
              </a:ext>
            </a:extLst>
          </p:cNvPr>
          <p:cNvSpPr/>
          <p:nvPr userDrawn="1"/>
        </p:nvSpPr>
        <p:spPr>
          <a:xfrm>
            <a:off x="-255917" y="-50306"/>
            <a:ext cx="12447917" cy="6139956"/>
          </a:xfrm>
          <a:prstGeom prst="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98EF73-9546-483D-9EAD-DFB6329625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D0917-E86B-442A-882B-336824D59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DF763E-1509-4515-BAFA-E814BDB60D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4" r="8301"/>
          <a:stretch/>
        </p:blipFill>
        <p:spPr>
          <a:xfrm>
            <a:off x="6830680" y="6121705"/>
            <a:ext cx="4516769" cy="6935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702010-605F-4CF2-9B41-A3AB74BFE820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0"/>
          <a:stretch/>
        </p:blipFill>
        <p:spPr bwMode="auto">
          <a:xfrm>
            <a:off x="920146" y="6124847"/>
            <a:ext cx="5910534" cy="6526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09C2779-491C-4D47-959D-0BC7B0C2D78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05833679"/>
              </p:ext>
            </p:extLst>
          </p:nvPr>
        </p:nvGraphicFramePr>
        <p:xfrm>
          <a:off x="9335054" y="6450098"/>
          <a:ext cx="1979930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3607867774"/>
                    </a:ext>
                  </a:extLst>
                </a:gridCol>
                <a:gridCol w="758190">
                  <a:extLst>
                    <a:ext uri="{9D8B030D-6E8A-4147-A177-3AD203B41FA5}">
                      <a16:colId xmlns:a16="http://schemas.microsoft.com/office/drawing/2014/main" val="4117124283"/>
                    </a:ext>
                  </a:extLst>
                </a:gridCol>
                <a:gridCol w="367030">
                  <a:extLst>
                    <a:ext uri="{9D8B030D-6E8A-4147-A177-3AD203B41FA5}">
                      <a16:colId xmlns:a16="http://schemas.microsoft.com/office/drawing/2014/main" val="2608824085"/>
                    </a:ext>
                  </a:extLst>
                </a:gridCol>
                <a:gridCol w="254635">
                  <a:extLst>
                    <a:ext uri="{9D8B030D-6E8A-4147-A177-3AD203B41FA5}">
                      <a16:colId xmlns:a16="http://schemas.microsoft.com/office/drawing/2014/main" val="33856074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Presentation Template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03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As of: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Aug 10,2020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Page: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909291"/>
                  </a:ext>
                </a:extLst>
              </a:tr>
            </a:tbl>
          </a:graphicData>
        </a:graphic>
      </p:graphicFrame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C98493A-4534-4CA0-871E-2133AF8DA10C}"/>
              </a:ext>
            </a:extLst>
          </p:cNvPr>
          <p:cNvSpPr txBox="1">
            <a:spLocks/>
          </p:cNvSpPr>
          <p:nvPr userDrawn="1"/>
        </p:nvSpPr>
        <p:spPr>
          <a:xfrm>
            <a:off x="10933382" y="6450098"/>
            <a:ext cx="414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A6D72F-D5D8-40ED-8A86-6B759318CC63}" type="slidenum">
              <a:rPr lang="en-US" sz="1000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22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D692594-4F40-4A92-BAF4-8A3913445AA3}"/>
              </a:ext>
            </a:extLst>
          </p:cNvPr>
          <p:cNvSpPr/>
          <p:nvPr userDrawn="1"/>
        </p:nvSpPr>
        <p:spPr>
          <a:xfrm>
            <a:off x="-255917" y="-50306"/>
            <a:ext cx="12447917" cy="1740994"/>
          </a:xfrm>
          <a:prstGeom prst="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D02AD6-4433-4D36-B5CB-B18AB9DAD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07EE7-D66A-4C98-A355-90546EA8E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Bookman Old Style" panose="0205060405050502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1DB268-2C49-45FC-9159-62EEC31A8A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16630"/>
          </a:xfrm>
        </p:spPr>
        <p:txBody>
          <a:bodyPr/>
          <a:lstStyle>
            <a:lvl1pPr>
              <a:defRPr>
                <a:latin typeface="Bookman Old Style" panose="02050604050505020204" pitchFamily="18" charset="0"/>
              </a:defRPr>
            </a:lvl1pPr>
            <a:lvl2pPr>
              <a:defRPr>
                <a:latin typeface="Bookman Old Style" panose="02050604050505020204" pitchFamily="18" charset="0"/>
              </a:defRPr>
            </a:lvl2pPr>
            <a:lvl3pPr>
              <a:defRPr>
                <a:latin typeface="Bookman Old Style" panose="02050604050505020204" pitchFamily="18" charset="0"/>
              </a:defRPr>
            </a:lvl3pPr>
            <a:lvl4pPr>
              <a:defRPr>
                <a:latin typeface="Bookman Old Style" panose="02050604050505020204" pitchFamily="18" charset="0"/>
              </a:defRPr>
            </a:lvl4pPr>
            <a:lvl5pPr>
              <a:defRPr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C5F13D-BCF4-4ECC-B0F0-F466F65960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Bookman Old Style" panose="0205060405050502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DB6016-D228-427A-AFA2-964C4988A4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16630"/>
          </a:xfrm>
        </p:spPr>
        <p:txBody>
          <a:bodyPr/>
          <a:lstStyle>
            <a:lvl1pPr>
              <a:defRPr>
                <a:latin typeface="Bookman Old Style" panose="02050604050505020204" pitchFamily="18" charset="0"/>
              </a:defRPr>
            </a:lvl1pPr>
            <a:lvl2pPr>
              <a:defRPr>
                <a:latin typeface="Bookman Old Style" panose="02050604050505020204" pitchFamily="18" charset="0"/>
              </a:defRPr>
            </a:lvl2pPr>
            <a:lvl3pPr>
              <a:defRPr>
                <a:latin typeface="Bookman Old Style" panose="02050604050505020204" pitchFamily="18" charset="0"/>
              </a:defRPr>
            </a:lvl3pPr>
            <a:lvl4pPr>
              <a:defRPr>
                <a:latin typeface="Bookman Old Style" panose="02050604050505020204" pitchFamily="18" charset="0"/>
              </a:defRPr>
            </a:lvl4pPr>
            <a:lvl5pPr>
              <a:defRPr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57829B-690A-4463-A5BB-7AEA27A71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4" r="7634"/>
          <a:stretch/>
        </p:blipFill>
        <p:spPr>
          <a:xfrm>
            <a:off x="6830680" y="6121705"/>
            <a:ext cx="4521531" cy="6935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BFF133-89B5-4303-8136-98289A3E47BF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0"/>
          <a:stretch/>
        </p:blipFill>
        <p:spPr bwMode="auto">
          <a:xfrm>
            <a:off x="920146" y="6124847"/>
            <a:ext cx="5910534" cy="6526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5DA6E9B-037E-4BE6-94BC-D7E4CC44402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91282757"/>
              </p:ext>
            </p:extLst>
          </p:nvPr>
        </p:nvGraphicFramePr>
        <p:xfrm>
          <a:off x="9376520" y="6485974"/>
          <a:ext cx="1979930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3607867774"/>
                    </a:ext>
                  </a:extLst>
                </a:gridCol>
                <a:gridCol w="758190">
                  <a:extLst>
                    <a:ext uri="{9D8B030D-6E8A-4147-A177-3AD203B41FA5}">
                      <a16:colId xmlns:a16="http://schemas.microsoft.com/office/drawing/2014/main" val="4117124283"/>
                    </a:ext>
                  </a:extLst>
                </a:gridCol>
                <a:gridCol w="367030">
                  <a:extLst>
                    <a:ext uri="{9D8B030D-6E8A-4147-A177-3AD203B41FA5}">
                      <a16:colId xmlns:a16="http://schemas.microsoft.com/office/drawing/2014/main" val="2608824085"/>
                    </a:ext>
                  </a:extLst>
                </a:gridCol>
                <a:gridCol w="254635">
                  <a:extLst>
                    <a:ext uri="{9D8B030D-6E8A-4147-A177-3AD203B41FA5}">
                      <a16:colId xmlns:a16="http://schemas.microsoft.com/office/drawing/2014/main" val="33856074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Presentation Template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03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As of: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Aug 10,2020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Page: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909291"/>
                  </a:ext>
                </a:extLst>
              </a:tr>
            </a:tbl>
          </a:graphicData>
        </a:graphic>
      </p:graphicFrame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A38C92A-BD09-4754-B80A-5D640BAC3BBA}"/>
              </a:ext>
            </a:extLst>
          </p:cNvPr>
          <p:cNvSpPr txBox="1">
            <a:spLocks/>
          </p:cNvSpPr>
          <p:nvPr userDrawn="1"/>
        </p:nvSpPr>
        <p:spPr>
          <a:xfrm>
            <a:off x="10981126" y="6492875"/>
            <a:ext cx="414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A6D72F-D5D8-40ED-8A86-6B759318CC63}" type="slidenum">
              <a:rPr lang="en-US" sz="1000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83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30C94E-ED3C-4F20-9899-C61DF744B6FF}"/>
              </a:ext>
            </a:extLst>
          </p:cNvPr>
          <p:cNvSpPr/>
          <p:nvPr userDrawn="1"/>
        </p:nvSpPr>
        <p:spPr>
          <a:xfrm>
            <a:off x="-255917" y="-50306"/>
            <a:ext cx="12447917" cy="1740994"/>
          </a:xfrm>
          <a:prstGeom prst="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D32C01-57AC-453B-9EED-B9D27B0C77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6AC9F-A847-4C72-95ED-89DCAF2B3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96080"/>
          </a:xfrm>
        </p:spPr>
        <p:txBody>
          <a:bodyPr/>
          <a:lstStyle>
            <a:lvl1pPr>
              <a:defRPr>
                <a:latin typeface="Bookman Old Style" panose="02050604050505020204" pitchFamily="18" charset="0"/>
              </a:defRPr>
            </a:lvl1pPr>
            <a:lvl2pPr>
              <a:defRPr>
                <a:latin typeface="Bookman Old Style" panose="02050604050505020204" pitchFamily="18" charset="0"/>
              </a:defRPr>
            </a:lvl2pPr>
            <a:lvl3pPr>
              <a:defRPr>
                <a:latin typeface="Bookman Old Style" panose="02050604050505020204" pitchFamily="18" charset="0"/>
              </a:defRPr>
            </a:lvl3pPr>
            <a:lvl4pPr>
              <a:defRPr>
                <a:latin typeface="Bookman Old Style" panose="02050604050505020204" pitchFamily="18" charset="0"/>
              </a:defRPr>
            </a:lvl4pPr>
            <a:lvl5pPr>
              <a:defRPr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1667CE-1F52-4D9D-A199-7BD1A607B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96080"/>
          </a:xfrm>
        </p:spPr>
        <p:txBody>
          <a:bodyPr/>
          <a:lstStyle>
            <a:lvl1pPr>
              <a:defRPr>
                <a:latin typeface="Bookman Old Style" panose="02050604050505020204" pitchFamily="18" charset="0"/>
              </a:defRPr>
            </a:lvl1pPr>
            <a:lvl2pPr>
              <a:defRPr>
                <a:latin typeface="Bookman Old Style" panose="02050604050505020204" pitchFamily="18" charset="0"/>
              </a:defRPr>
            </a:lvl2pPr>
            <a:lvl3pPr>
              <a:defRPr>
                <a:latin typeface="Bookman Old Style" panose="02050604050505020204" pitchFamily="18" charset="0"/>
              </a:defRPr>
            </a:lvl3pPr>
            <a:lvl4pPr>
              <a:defRPr>
                <a:latin typeface="Bookman Old Style" panose="02050604050505020204" pitchFamily="18" charset="0"/>
              </a:defRPr>
            </a:lvl4pPr>
            <a:lvl5pPr>
              <a:defRPr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0DBDC4-E0E5-4AF9-8C81-A8AD81AAC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4" r="7727"/>
          <a:stretch/>
        </p:blipFill>
        <p:spPr>
          <a:xfrm>
            <a:off x="6830680" y="6121705"/>
            <a:ext cx="4523120" cy="6935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A25B3F-B379-4E88-86E0-AD8FD37F8D0B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0"/>
          <a:stretch/>
        </p:blipFill>
        <p:spPr bwMode="auto">
          <a:xfrm>
            <a:off x="920146" y="6124847"/>
            <a:ext cx="5910534" cy="6526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5DAF1CF-7428-494B-AF10-0F925FD4FEF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18920277"/>
              </p:ext>
            </p:extLst>
          </p:nvPr>
        </p:nvGraphicFramePr>
        <p:xfrm>
          <a:off x="9462292" y="6439224"/>
          <a:ext cx="1979930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3607867774"/>
                    </a:ext>
                  </a:extLst>
                </a:gridCol>
                <a:gridCol w="758190">
                  <a:extLst>
                    <a:ext uri="{9D8B030D-6E8A-4147-A177-3AD203B41FA5}">
                      <a16:colId xmlns:a16="http://schemas.microsoft.com/office/drawing/2014/main" val="4117124283"/>
                    </a:ext>
                  </a:extLst>
                </a:gridCol>
                <a:gridCol w="367030">
                  <a:extLst>
                    <a:ext uri="{9D8B030D-6E8A-4147-A177-3AD203B41FA5}">
                      <a16:colId xmlns:a16="http://schemas.microsoft.com/office/drawing/2014/main" val="2608824085"/>
                    </a:ext>
                  </a:extLst>
                </a:gridCol>
                <a:gridCol w="254635">
                  <a:extLst>
                    <a:ext uri="{9D8B030D-6E8A-4147-A177-3AD203B41FA5}">
                      <a16:colId xmlns:a16="http://schemas.microsoft.com/office/drawing/2014/main" val="33856074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Presentation Template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03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As of: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Aug 10,2020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Page: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909291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74CDE-B98C-4A71-BA38-9D76260055C0}"/>
              </a:ext>
            </a:extLst>
          </p:cNvPr>
          <p:cNvSpPr txBox="1">
            <a:spLocks/>
          </p:cNvSpPr>
          <p:nvPr userDrawn="1"/>
        </p:nvSpPr>
        <p:spPr>
          <a:xfrm>
            <a:off x="11064820" y="6450098"/>
            <a:ext cx="414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A6D72F-D5D8-40ED-8A86-6B759318CC63}" type="slidenum">
              <a:rPr lang="en-US" sz="1000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05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5CB6B0-A75E-4939-86A7-36245F451189}"/>
              </a:ext>
            </a:extLst>
          </p:cNvPr>
          <p:cNvSpPr/>
          <p:nvPr userDrawn="1"/>
        </p:nvSpPr>
        <p:spPr>
          <a:xfrm>
            <a:off x="-255917" y="-50306"/>
            <a:ext cx="12447917" cy="1740994"/>
          </a:xfrm>
          <a:prstGeom prst="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03EF73-A06A-414F-B3EE-1AEA23E64D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0A343E-79DD-428D-8619-26D22DFF1C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4" r="8301"/>
          <a:stretch/>
        </p:blipFill>
        <p:spPr>
          <a:xfrm>
            <a:off x="6830680" y="6121705"/>
            <a:ext cx="4340527" cy="6935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1BA03F-55B9-4BAB-BC51-67712B6980A4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0"/>
          <a:stretch/>
        </p:blipFill>
        <p:spPr bwMode="auto">
          <a:xfrm>
            <a:off x="920146" y="6124847"/>
            <a:ext cx="5910534" cy="6526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35B5BDE-732C-43E9-8620-6527A9FCED2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56701642"/>
              </p:ext>
            </p:extLst>
          </p:nvPr>
        </p:nvGraphicFramePr>
        <p:xfrm>
          <a:off x="9182651" y="6459838"/>
          <a:ext cx="1979930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3607867774"/>
                    </a:ext>
                  </a:extLst>
                </a:gridCol>
                <a:gridCol w="758190">
                  <a:extLst>
                    <a:ext uri="{9D8B030D-6E8A-4147-A177-3AD203B41FA5}">
                      <a16:colId xmlns:a16="http://schemas.microsoft.com/office/drawing/2014/main" val="4117124283"/>
                    </a:ext>
                  </a:extLst>
                </a:gridCol>
                <a:gridCol w="367030">
                  <a:extLst>
                    <a:ext uri="{9D8B030D-6E8A-4147-A177-3AD203B41FA5}">
                      <a16:colId xmlns:a16="http://schemas.microsoft.com/office/drawing/2014/main" val="2608824085"/>
                    </a:ext>
                  </a:extLst>
                </a:gridCol>
                <a:gridCol w="254635">
                  <a:extLst>
                    <a:ext uri="{9D8B030D-6E8A-4147-A177-3AD203B41FA5}">
                      <a16:colId xmlns:a16="http://schemas.microsoft.com/office/drawing/2014/main" val="33856074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Presentation Template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03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As of: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Aug 10,2020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Page: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909291"/>
                  </a:ext>
                </a:extLst>
              </a:tr>
            </a:tbl>
          </a:graphicData>
        </a:graphic>
      </p:graphicFrame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BE6DCC2-C59F-46CD-8B0A-2E4BF91AA6B2}"/>
              </a:ext>
            </a:extLst>
          </p:cNvPr>
          <p:cNvSpPr txBox="1">
            <a:spLocks/>
          </p:cNvSpPr>
          <p:nvPr userDrawn="1"/>
        </p:nvSpPr>
        <p:spPr>
          <a:xfrm>
            <a:off x="10775729" y="6454417"/>
            <a:ext cx="414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A6D72F-D5D8-40ED-8A86-6B759318CC63}" type="slidenum">
              <a:rPr lang="en-US" sz="1000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15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5B3337-857B-4BDE-86D2-386B53A79621}"/>
              </a:ext>
            </a:extLst>
          </p:cNvPr>
          <p:cNvSpPr/>
          <p:nvPr userDrawn="1"/>
        </p:nvSpPr>
        <p:spPr>
          <a:xfrm>
            <a:off x="-255917" y="0"/>
            <a:ext cx="12447917" cy="4546154"/>
          </a:xfrm>
          <a:prstGeom prst="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4C8053-B688-4AE7-907D-86BA490682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4"/>
          <a:stretch/>
        </p:blipFill>
        <p:spPr>
          <a:xfrm>
            <a:off x="6830680" y="6121705"/>
            <a:ext cx="4517367" cy="6935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BE8722-3716-4492-9692-E96ABE3A98C9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0"/>
          <a:stretch/>
        </p:blipFill>
        <p:spPr bwMode="auto">
          <a:xfrm>
            <a:off x="920146" y="6124847"/>
            <a:ext cx="5910534" cy="6526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2507BE1-7E47-4482-BBA7-AA52084062E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02640661"/>
              </p:ext>
            </p:extLst>
          </p:nvPr>
        </p:nvGraphicFramePr>
        <p:xfrm>
          <a:off x="8814388" y="6455764"/>
          <a:ext cx="1979930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3607867774"/>
                    </a:ext>
                  </a:extLst>
                </a:gridCol>
                <a:gridCol w="758190">
                  <a:extLst>
                    <a:ext uri="{9D8B030D-6E8A-4147-A177-3AD203B41FA5}">
                      <a16:colId xmlns:a16="http://schemas.microsoft.com/office/drawing/2014/main" val="4117124283"/>
                    </a:ext>
                  </a:extLst>
                </a:gridCol>
                <a:gridCol w="367030">
                  <a:extLst>
                    <a:ext uri="{9D8B030D-6E8A-4147-A177-3AD203B41FA5}">
                      <a16:colId xmlns:a16="http://schemas.microsoft.com/office/drawing/2014/main" val="2608824085"/>
                    </a:ext>
                  </a:extLst>
                </a:gridCol>
                <a:gridCol w="254635">
                  <a:extLst>
                    <a:ext uri="{9D8B030D-6E8A-4147-A177-3AD203B41FA5}">
                      <a16:colId xmlns:a16="http://schemas.microsoft.com/office/drawing/2014/main" val="33856074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Presentation Template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03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As of: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Aug 10,2020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Page: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909291"/>
                  </a:ext>
                </a:extLst>
              </a:tr>
            </a:tbl>
          </a:graphicData>
        </a:graphic>
      </p:graphicFrame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A849F03-A332-42CE-A4F7-2E0EADAD3EA4}"/>
              </a:ext>
            </a:extLst>
          </p:cNvPr>
          <p:cNvSpPr txBox="1">
            <a:spLocks/>
          </p:cNvSpPr>
          <p:nvPr userDrawn="1"/>
        </p:nvSpPr>
        <p:spPr>
          <a:xfrm>
            <a:off x="10418552" y="6450098"/>
            <a:ext cx="414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A6D72F-D5D8-40ED-8A86-6B759318CC63}" type="slidenum">
              <a:rPr lang="en-US" sz="1000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AABF0B-B6FD-4545-A72B-3135F7D904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0748" t="18795" r="5180" b="7564"/>
          <a:stretch/>
        </p:blipFill>
        <p:spPr>
          <a:xfrm>
            <a:off x="0" y="-60960"/>
            <a:ext cx="12192000" cy="692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3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35280C1-1489-411E-A38D-E8E6DBE3F24C}"/>
              </a:ext>
            </a:extLst>
          </p:cNvPr>
          <p:cNvSpPr/>
          <p:nvPr userDrawn="1"/>
        </p:nvSpPr>
        <p:spPr>
          <a:xfrm>
            <a:off x="-255916" y="-50306"/>
            <a:ext cx="5439104" cy="2107706"/>
          </a:xfrm>
          <a:prstGeom prst="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2F5C7A-5A10-43B1-8DD8-DDAC0292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42268-8690-48F0-83ED-6BDD4FAA7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Bookman Old Style" panose="02050604050505020204" pitchFamily="18" charset="0"/>
              </a:defRPr>
            </a:lvl1pPr>
            <a:lvl2pPr>
              <a:defRPr sz="2800">
                <a:latin typeface="Bookman Old Style" panose="02050604050505020204" pitchFamily="18" charset="0"/>
              </a:defRPr>
            </a:lvl2pPr>
            <a:lvl3pPr>
              <a:defRPr sz="2400">
                <a:latin typeface="Bookman Old Style" panose="02050604050505020204" pitchFamily="18" charset="0"/>
              </a:defRPr>
            </a:lvl3pPr>
            <a:lvl4pPr>
              <a:defRPr sz="2000">
                <a:latin typeface="Bookman Old Style" panose="02050604050505020204" pitchFamily="18" charset="0"/>
              </a:defRPr>
            </a:lvl4pPr>
            <a:lvl5pPr>
              <a:defRPr sz="2000">
                <a:latin typeface="Bookman Old Style" panose="020506040505050202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055F37C-C99F-41AF-94D1-EA766BC443CC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3" r="8240"/>
          <a:stretch/>
        </p:blipFill>
        <p:spPr bwMode="auto">
          <a:xfrm>
            <a:off x="5305424" y="6121705"/>
            <a:ext cx="6048376" cy="6526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062DCA-5D02-4EC3-94E6-9FCCF3EB4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Bookman Old Style" panose="020506040505050202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123025-CF35-46DA-94D9-8843EC9E6F5F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0"/>
          <a:stretch/>
        </p:blipFill>
        <p:spPr bwMode="auto">
          <a:xfrm>
            <a:off x="920146" y="6124847"/>
            <a:ext cx="5910534" cy="6526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F561051-7801-415F-BA6A-F3092A279A4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02640661"/>
              </p:ext>
            </p:extLst>
          </p:nvPr>
        </p:nvGraphicFramePr>
        <p:xfrm>
          <a:off x="8814388" y="6455764"/>
          <a:ext cx="1979930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3607867774"/>
                    </a:ext>
                  </a:extLst>
                </a:gridCol>
                <a:gridCol w="758190">
                  <a:extLst>
                    <a:ext uri="{9D8B030D-6E8A-4147-A177-3AD203B41FA5}">
                      <a16:colId xmlns:a16="http://schemas.microsoft.com/office/drawing/2014/main" val="4117124283"/>
                    </a:ext>
                  </a:extLst>
                </a:gridCol>
                <a:gridCol w="367030">
                  <a:extLst>
                    <a:ext uri="{9D8B030D-6E8A-4147-A177-3AD203B41FA5}">
                      <a16:colId xmlns:a16="http://schemas.microsoft.com/office/drawing/2014/main" val="2608824085"/>
                    </a:ext>
                  </a:extLst>
                </a:gridCol>
                <a:gridCol w="254635">
                  <a:extLst>
                    <a:ext uri="{9D8B030D-6E8A-4147-A177-3AD203B41FA5}">
                      <a16:colId xmlns:a16="http://schemas.microsoft.com/office/drawing/2014/main" val="33856074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Presentation Template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03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As of: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Aug 10,2020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Page: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909291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63031-3624-4286-B50F-FB2777677955}"/>
              </a:ext>
            </a:extLst>
          </p:cNvPr>
          <p:cNvSpPr txBox="1">
            <a:spLocks/>
          </p:cNvSpPr>
          <p:nvPr userDrawn="1"/>
        </p:nvSpPr>
        <p:spPr>
          <a:xfrm>
            <a:off x="10418552" y="6450098"/>
            <a:ext cx="414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A6D72F-D5D8-40ED-8A86-6B759318CC63}" type="slidenum">
              <a:rPr lang="en-US" sz="1000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CA384E-C222-4D62-B4A4-2A02A702E442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0"/>
          <a:stretch/>
        </p:blipFill>
        <p:spPr bwMode="auto">
          <a:xfrm>
            <a:off x="1136650" y="6126048"/>
            <a:ext cx="5844398" cy="6526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A52FA44-0B67-413C-A8CE-27F1997D8FBE}"/>
              </a:ext>
            </a:extLst>
          </p:cNvPr>
          <p:cNvSpPr/>
          <p:nvPr userDrawn="1"/>
        </p:nvSpPr>
        <p:spPr>
          <a:xfrm>
            <a:off x="704850" y="6180214"/>
            <a:ext cx="952500" cy="635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384BC4B-3556-4687-A3EB-E87632EC87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0" y="6162523"/>
            <a:ext cx="640852" cy="6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6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25F8A5-A392-434F-8C58-95603D7085A3}"/>
              </a:ext>
            </a:extLst>
          </p:cNvPr>
          <p:cNvSpPr/>
          <p:nvPr userDrawn="1"/>
        </p:nvSpPr>
        <p:spPr>
          <a:xfrm>
            <a:off x="-255916" y="-50306"/>
            <a:ext cx="5439104" cy="2107706"/>
          </a:xfrm>
          <a:prstGeom prst="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618F05-C9EC-4D76-96DA-55FFBE076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922A36-F9B7-4010-8E96-624CA16FD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F92C17-8901-4CB9-B051-477BB17691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Bookman Old Style" panose="020506040505050202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21D11C-78FB-4354-AD73-50A9B9AF2CEE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3" r="8240"/>
          <a:stretch/>
        </p:blipFill>
        <p:spPr bwMode="auto">
          <a:xfrm>
            <a:off x="5305424" y="6121705"/>
            <a:ext cx="6048376" cy="65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3511D9-BF0E-47F0-9471-6EF44EA53FB9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0"/>
          <a:stretch/>
        </p:blipFill>
        <p:spPr bwMode="auto">
          <a:xfrm>
            <a:off x="920146" y="6124847"/>
            <a:ext cx="5910534" cy="6526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2215EB6-F94A-489C-A058-65516DDAF54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02640661"/>
              </p:ext>
            </p:extLst>
          </p:nvPr>
        </p:nvGraphicFramePr>
        <p:xfrm>
          <a:off x="8814388" y="6455764"/>
          <a:ext cx="1979930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3607867774"/>
                    </a:ext>
                  </a:extLst>
                </a:gridCol>
                <a:gridCol w="758190">
                  <a:extLst>
                    <a:ext uri="{9D8B030D-6E8A-4147-A177-3AD203B41FA5}">
                      <a16:colId xmlns:a16="http://schemas.microsoft.com/office/drawing/2014/main" val="4117124283"/>
                    </a:ext>
                  </a:extLst>
                </a:gridCol>
                <a:gridCol w="367030">
                  <a:extLst>
                    <a:ext uri="{9D8B030D-6E8A-4147-A177-3AD203B41FA5}">
                      <a16:colId xmlns:a16="http://schemas.microsoft.com/office/drawing/2014/main" val="2608824085"/>
                    </a:ext>
                  </a:extLst>
                </a:gridCol>
                <a:gridCol w="254635">
                  <a:extLst>
                    <a:ext uri="{9D8B030D-6E8A-4147-A177-3AD203B41FA5}">
                      <a16:colId xmlns:a16="http://schemas.microsoft.com/office/drawing/2014/main" val="33856074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Presentation Template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03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As of: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Aug 10,2020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Page: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909291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5F3F1-8B45-4D78-B082-82D3808260D9}"/>
              </a:ext>
            </a:extLst>
          </p:cNvPr>
          <p:cNvSpPr txBox="1">
            <a:spLocks/>
          </p:cNvSpPr>
          <p:nvPr userDrawn="1"/>
        </p:nvSpPr>
        <p:spPr>
          <a:xfrm>
            <a:off x="10418552" y="6450098"/>
            <a:ext cx="414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A6D72F-D5D8-40ED-8A86-6B759318CC63}" type="slidenum">
              <a:rPr lang="en-US" sz="1000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013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7CCF0F-3F45-471D-ACAC-E5B0AD87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9771F-D520-4C00-9BCD-18A7F83DA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E1BB5-05AE-4E9B-B9F0-714A90E44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61A2A-A924-49B0-9433-0FCD3D5333F9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7FF29-AE11-4062-A8D4-A1CCAF0B57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08604-D03B-4DB5-86DB-9F09EF259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6D72F-D5D8-40ED-8A86-6B759318C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012C8-2D8F-48CA-AE6D-80D45A3DC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3627" y="1748616"/>
            <a:ext cx="6976569" cy="2074356"/>
          </a:xfrm>
        </p:spPr>
        <p:txBody>
          <a:bodyPr>
            <a:normAutofit fontScale="90000"/>
          </a:bodyPr>
          <a:lstStyle/>
          <a:p>
            <a:r>
              <a:rPr lang="en-US" sz="11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SIP &amp; OP</a:t>
            </a:r>
            <a:br>
              <a:rPr lang="en-US" sz="11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(Leadership &amp; Governance)</a:t>
            </a:r>
            <a:endParaRPr lang="en-US" sz="115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330466-FE9E-48CA-BD9F-0C54EAB90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34611" y="4462169"/>
            <a:ext cx="5776824" cy="81022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OLIVER R. CARIASO</a:t>
            </a:r>
          </a:p>
          <a:p>
            <a:r>
              <a:rPr lang="en-US" sz="2200" b="0" i="1" dirty="0"/>
              <a:t>Planning Officer III</a:t>
            </a:r>
          </a:p>
        </p:txBody>
      </p:sp>
    </p:spTree>
    <p:extLst>
      <p:ext uri="{BB962C8B-B14F-4D97-AF65-F5344CB8AC3E}">
        <p14:creationId xmlns:p14="http://schemas.microsoft.com/office/powerpoint/2010/main" val="907470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B0EE4-E65D-3BC9-57AF-0ED9F9CDA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755"/>
            <a:ext cx="10515600" cy="1325563"/>
          </a:xfrm>
        </p:spPr>
        <p:txBody>
          <a:bodyPr/>
          <a:lstStyle/>
          <a:p>
            <a:r>
              <a:rPr lang="en-PH" dirty="0"/>
              <a:t>Annual Implementation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92374-6C98-D4DF-A97B-73199810F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05455"/>
            <a:ext cx="10515600" cy="3816250"/>
          </a:xfrm>
        </p:spPr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</a:rPr>
              <a:t>An annual implementation plan is </a:t>
            </a:r>
            <a:r>
              <a:rPr lang="en-US" b="1" i="0" dirty="0">
                <a:solidFill>
                  <a:srgbClr val="202124"/>
                </a:solidFill>
                <a:effectLst/>
              </a:rPr>
              <a:t>a plan which outlines exactly how you will be reaching your goals for the year, and who in your team is responsible for that outcomes</a:t>
            </a:r>
            <a:r>
              <a:rPr lang="en-US" b="0" i="0" dirty="0">
                <a:solidFill>
                  <a:srgbClr val="202124"/>
                </a:solidFill>
                <a:effectLst/>
              </a:rPr>
              <a:t>. It links strategic goals and objectives to tactical goals and objectives.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16617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35594D8-3B7B-3827-75E0-DA772B13586D}"/>
              </a:ext>
            </a:extLst>
          </p:cNvPr>
          <p:cNvSpPr txBox="1">
            <a:spLocks/>
          </p:cNvSpPr>
          <p:nvPr/>
        </p:nvSpPr>
        <p:spPr>
          <a:xfrm>
            <a:off x="736303" y="2077179"/>
            <a:ext cx="10617497" cy="356168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Bookman Old Style" panose="02050604050505020204" pitchFamily="18" charset="0"/>
              </a:rPr>
              <a:t>AIP is detailed plan encompassing actions, roles, responsibilities, timelines and success criteria for the next 12 months, leading to the achievement of the </a:t>
            </a:r>
            <a:r>
              <a:rPr lang="en-US" b="1" dirty="0">
                <a:latin typeface="Bookman Old Style" panose="02050604050505020204" pitchFamily="18" charset="0"/>
              </a:rPr>
              <a:t>School Improvement Plan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r>
              <a:rPr lang="en-PH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It is based on the general objectives and targets set in the SIP. </a:t>
            </a:r>
          </a:p>
          <a:p>
            <a:r>
              <a:rPr lang="en-US" dirty="0">
                <a:latin typeface="Bookman Old Style" panose="02050604050505020204" pitchFamily="18" charset="0"/>
              </a:rPr>
              <a:t>It elaborates on how key improvement strategies and other significant projects will be put into operation, monitored and evaluated.</a:t>
            </a:r>
          </a:p>
          <a:p>
            <a:pPr indent="0"/>
            <a:endParaRPr lang="en-PH" dirty="0">
              <a:latin typeface="Bookman Old Style" panose="020506040505050202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F64AB58-ED17-226E-3CB2-B561D7FD6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755"/>
            <a:ext cx="10515600" cy="1325563"/>
          </a:xfrm>
        </p:spPr>
        <p:txBody>
          <a:bodyPr/>
          <a:lstStyle/>
          <a:p>
            <a:r>
              <a:rPr lang="en-PH" dirty="0"/>
              <a:t>Annual Implementation Plan</a:t>
            </a:r>
          </a:p>
        </p:txBody>
      </p:sp>
    </p:spTree>
    <p:extLst>
      <p:ext uri="{BB962C8B-B14F-4D97-AF65-F5344CB8AC3E}">
        <p14:creationId xmlns:p14="http://schemas.microsoft.com/office/powerpoint/2010/main" val="174751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E7E91D0-3514-E1F3-951C-4B8EBB6EF400}"/>
              </a:ext>
            </a:extLst>
          </p:cNvPr>
          <p:cNvSpPr txBox="1">
            <a:spLocks/>
          </p:cNvSpPr>
          <p:nvPr/>
        </p:nvSpPr>
        <p:spPr>
          <a:xfrm>
            <a:off x="1605063" y="2383774"/>
            <a:ext cx="10210422" cy="26940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PH" b="1" dirty="0">
                <a:latin typeface="Bookman Old Style" panose="02050604050505020204" pitchFamily="18" charset="0"/>
              </a:rPr>
              <a:t>Parts of the AIP </a:t>
            </a:r>
          </a:p>
          <a:p>
            <a:pPr marL="0" indent="0">
              <a:buNone/>
            </a:pPr>
            <a:endParaRPr lang="en-US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171700" lvl="3" indent="-571500">
              <a:buFont typeface="Wingdings" panose="05000000000000000000" pitchFamily="2" charset="2"/>
              <a:buChar char="q"/>
            </a:pPr>
            <a:r>
              <a:rPr lang="en-PH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The </a:t>
            </a:r>
            <a:r>
              <a:rPr lang="en-PH" sz="28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Physical Plan</a:t>
            </a:r>
          </a:p>
          <a:p>
            <a:pPr marL="2171700" lvl="3" indent="-571500">
              <a:buFont typeface="Wingdings" panose="05000000000000000000" pitchFamily="2" charset="2"/>
              <a:buChar char="q"/>
            </a:pPr>
            <a:r>
              <a:rPr lang="en-US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The</a:t>
            </a:r>
            <a:r>
              <a:rPr lang="en-US" sz="28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Timeframe </a:t>
            </a:r>
            <a:endParaRPr lang="en-PH" sz="28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171700" lvl="3" indent="-571500">
              <a:buFont typeface="Wingdings" panose="05000000000000000000" pitchFamily="2" charset="2"/>
              <a:buChar char="q"/>
            </a:pPr>
            <a:r>
              <a:rPr lang="en-US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Resources Needed</a:t>
            </a:r>
            <a:endParaRPr lang="en-PH" sz="28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indent="0"/>
            <a:endParaRPr lang="en-PH" dirty="0">
              <a:latin typeface="Bookman Old Style" panose="020506040505050202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9BAAC9-895A-BAA2-D155-D796BB47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755"/>
            <a:ext cx="10515600" cy="1325563"/>
          </a:xfrm>
        </p:spPr>
        <p:txBody>
          <a:bodyPr/>
          <a:lstStyle/>
          <a:p>
            <a:r>
              <a:rPr lang="en-PH" dirty="0"/>
              <a:t>Annual Implementation Plan</a:t>
            </a:r>
          </a:p>
        </p:txBody>
      </p:sp>
    </p:spTree>
    <p:extLst>
      <p:ext uri="{BB962C8B-B14F-4D97-AF65-F5344CB8AC3E}">
        <p14:creationId xmlns:p14="http://schemas.microsoft.com/office/powerpoint/2010/main" val="2288098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3A50AB24-4F9F-95C8-B85D-773D052AEA80}"/>
              </a:ext>
            </a:extLst>
          </p:cNvPr>
          <p:cNvSpPr txBox="1">
            <a:spLocks/>
          </p:cNvSpPr>
          <p:nvPr/>
        </p:nvSpPr>
        <p:spPr>
          <a:xfrm>
            <a:off x="826850" y="314064"/>
            <a:ext cx="11365149" cy="1031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Physical Plan</a:t>
            </a:r>
            <a:endParaRPr lang="en-PH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BDFA2D2B-0C18-05BF-2253-CED4F6EBBD9A}"/>
              </a:ext>
            </a:extLst>
          </p:cNvPr>
          <p:cNvSpPr txBox="1">
            <a:spLocks/>
          </p:cNvSpPr>
          <p:nvPr/>
        </p:nvSpPr>
        <p:spPr>
          <a:xfrm>
            <a:off x="739302" y="2695058"/>
            <a:ext cx="11019737" cy="13078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PH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The </a:t>
            </a:r>
            <a:r>
              <a:rPr lang="en-PH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Physical Plan </a:t>
            </a:r>
            <a:r>
              <a:rPr lang="en-PH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contains the </a:t>
            </a:r>
            <a:r>
              <a:rPr lang="en-PH" u="sng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performance targets </a:t>
            </a:r>
            <a:r>
              <a:rPr lang="en-PH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of the unit’s key or major programs and projects.</a:t>
            </a:r>
          </a:p>
          <a:p>
            <a:pPr indent="0"/>
            <a:endParaRPr lang="en-US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indent="0"/>
            <a:endParaRPr lang="en-PH" dirty="0">
              <a:latin typeface="Bookman Old Style" panose="02050604050505020204" pitchFamily="18" charset="0"/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088B5FC6-E303-0364-6ACD-F56F1CFAE15B}"/>
              </a:ext>
            </a:extLst>
          </p:cNvPr>
          <p:cNvSpPr txBox="1">
            <a:spLocks/>
          </p:cNvSpPr>
          <p:nvPr/>
        </p:nvSpPr>
        <p:spPr>
          <a:xfrm>
            <a:off x="658238" y="4082871"/>
            <a:ext cx="11019737" cy="13078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PH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Example:</a:t>
            </a:r>
          </a:p>
          <a:p>
            <a:pPr marL="0" indent="0" algn="ctr">
              <a:buNone/>
            </a:pPr>
            <a:r>
              <a:rPr lang="en-PH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To reduce SLR from 2.3% to 0.38%</a:t>
            </a:r>
          </a:p>
          <a:p>
            <a:pPr indent="0"/>
            <a:endParaRPr lang="en-US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indent="0"/>
            <a:endParaRPr lang="en-PH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73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7FCC210-D5AD-4937-9E5C-761701B47B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610610"/>
              </p:ext>
            </p:extLst>
          </p:nvPr>
        </p:nvGraphicFramePr>
        <p:xfrm>
          <a:off x="640742" y="1864165"/>
          <a:ext cx="10910515" cy="4108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8823960" imgH="3322440" progId="PBrush">
                  <p:embed/>
                </p:oleObj>
              </mc:Choice>
              <mc:Fallback>
                <p:oleObj name="Bitmap Image" r:id="rId2" imgW="8823960" imgH="332244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742" y="1864165"/>
                        <a:ext cx="10910515" cy="4108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2">
            <a:extLst>
              <a:ext uri="{FF2B5EF4-FFF2-40B4-BE49-F238E27FC236}">
                <a16:creationId xmlns:a16="http://schemas.microsoft.com/office/drawing/2014/main" id="{F7408D9A-AC7A-B2BD-8E00-FE8E3657E8BF}"/>
              </a:ext>
            </a:extLst>
          </p:cNvPr>
          <p:cNvSpPr txBox="1">
            <a:spLocks/>
          </p:cNvSpPr>
          <p:nvPr/>
        </p:nvSpPr>
        <p:spPr>
          <a:xfrm>
            <a:off x="826850" y="314064"/>
            <a:ext cx="11365149" cy="1031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Physical Plan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743155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3D90E9D-27EC-9641-0D88-5500531D7E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208710"/>
              </p:ext>
            </p:extLst>
          </p:nvPr>
        </p:nvGraphicFramePr>
        <p:xfrm>
          <a:off x="510381" y="2233628"/>
          <a:ext cx="11171238" cy="336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1170800" imgH="3360600" progId="PBrush">
                  <p:embed/>
                </p:oleObj>
              </mc:Choice>
              <mc:Fallback>
                <p:oleObj name="Bitmap Image" r:id="rId2" imgW="11170800" imgH="3360600" progId="PBrush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3D90E9D-27EC-9641-0D88-5500531D7E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0381" y="2233628"/>
                        <a:ext cx="11171238" cy="336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2">
            <a:extLst>
              <a:ext uri="{FF2B5EF4-FFF2-40B4-BE49-F238E27FC236}">
                <a16:creationId xmlns:a16="http://schemas.microsoft.com/office/drawing/2014/main" id="{7B21187D-D6C9-C384-412D-5C4523587397}"/>
              </a:ext>
            </a:extLst>
          </p:cNvPr>
          <p:cNvSpPr txBox="1">
            <a:spLocks/>
          </p:cNvSpPr>
          <p:nvPr/>
        </p:nvSpPr>
        <p:spPr>
          <a:xfrm>
            <a:off x="826850" y="314064"/>
            <a:ext cx="11365149" cy="1031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Time Frame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276179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3D90E9D-27EC-9641-0D88-5500531D7E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0381" y="2233628"/>
          <a:ext cx="11171238" cy="336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1170800" imgH="3360600" progId="PBrush">
                  <p:embed/>
                </p:oleObj>
              </mc:Choice>
              <mc:Fallback>
                <p:oleObj name="Bitmap Image" r:id="rId2" imgW="11170800" imgH="3360600" progId="PBrush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3D90E9D-27EC-9641-0D88-5500531D7E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0381" y="2233628"/>
                        <a:ext cx="11171238" cy="336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2">
            <a:extLst>
              <a:ext uri="{FF2B5EF4-FFF2-40B4-BE49-F238E27FC236}">
                <a16:creationId xmlns:a16="http://schemas.microsoft.com/office/drawing/2014/main" id="{7B21187D-D6C9-C384-412D-5C4523587397}"/>
              </a:ext>
            </a:extLst>
          </p:cNvPr>
          <p:cNvSpPr txBox="1">
            <a:spLocks/>
          </p:cNvSpPr>
          <p:nvPr/>
        </p:nvSpPr>
        <p:spPr>
          <a:xfrm>
            <a:off x="826850" y="314064"/>
            <a:ext cx="11365149" cy="1031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Resources Needed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898609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/>
              <a:t>What is the WFP?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>
                <a:cs typeface="Times New Roman" panose="02020603050405020304" pitchFamily="18" charset="0"/>
              </a:rPr>
              <a:t>The Work and Financial Plan (WFP) is a budget execution document (BED) which summarizes how the budget of an office is programmed for the whole fiscal year.</a:t>
            </a:r>
          </a:p>
          <a:p>
            <a:r>
              <a:rPr lang="en-PH">
                <a:cs typeface="Times New Roman" panose="02020603050405020304" pitchFamily="18" charset="0"/>
              </a:rPr>
              <a:t>The WFP is composed of three (3) separate but synchronized parts:</a:t>
            </a:r>
          </a:p>
          <a:p>
            <a:pPr lvl="1"/>
            <a:r>
              <a:rPr lang="en-PH">
                <a:cs typeface="Times New Roman" panose="02020603050405020304" pitchFamily="18" charset="0"/>
              </a:rPr>
              <a:t>Physical Plan</a:t>
            </a:r>
          </a:p>
          <a:p>
            <a:pPr lvl="1"/>
            <a:r>
              <a:rPr lang="en-PH">
                <a:cs typeface="Times New Roman" panose="02020603050405020304" pitchFamily="18" charset="0"/>
              </a:rPr>
              <a:t>Monthly Obligation Plan</a:t>
            </a:r>
          </a:p>
          <a:p>
            <a:pPr lvl="1"/>
            <a:r>
              <a:rPr lang="en-PH">
                <a:cs typeface="Times New Roman" panose="02020603050405020304" pitchFamily="18" charset="0"/>
              </a:rPr>
              <a:t>Monthly Disbursement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245600" y="6553200"/>
            <a:ext cx="2844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 kern="1200" baseline="0">
                <a:solidFill>
                  <a:prstClr val="white"/>
                </a:solidFill>
                <a:latin typeface="Bookman Old Style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ECBEADCA-24F2-4ED7-9AEA-183028F5A626}" type="slidenum">
              <a:rPr lang="fil-PH" smtClean="0"/>
              <a:pPr>
                <a:defRPr/>
              </a:pPr>
              <a:t>17</a:t>
            </a:fld>
            <a:endParaRPr lang="fil-PH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19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245600" y="6553200"/>
            <a:ext cx="2844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 kern="1200" baseline="0">
                <a:solidFill>
                  <a:prstClr val="white"/>
                </a:solidFill>
                <a:latin typeface="Bookman Old Style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ECBEADCA-24F2-4ED7-9AEA-183028F5A626}" type="slidenum">
              <a:rPr lang="fil-PH" smtClean="0"/>
              <a:pPr>
                <a:defRPr/>
              </a:pPr>
              <a:t>18</a:t>
            </a:fld>
            <a:endParaRPr lang="fil-PH">
              <a:latin typeface="Bahnschrift" panose="020B0502040204020203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9AA74A-E7C3-42E4-B600-FF587EC4FA0B}"/>
              </a:ext>
            </a:extLst>
          </p:cNvPr>
          <p:cNvSpPr/>
          <p:nvPr/>
        </p:nvSpPr>
        <p:spPr>
          <a:xfrm>
            <a:off x="761999" y="314533"/>
            <a:ext cx="10668000" cy="993949"/>
          </a:xfrm>
          <a:prstGeom prst="roundRect">
            <a:avLst>
              <a:gd name="adj" fmla="val 847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PH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The </a:t>
            </a:r>
            <a:r>
              <a:rPr lang="en-PH" sz="28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Physical Plan </a:t>
            </a:r>
            <a:r>
              <a:rPr lang="en-PH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contains the </a:t>
            </a:r>
            <a:r>
              <a:rPr lang="en-PH" sz="28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performance targets </a:t>
            </a:r>
            <a:r>
              <a:rPr lang="en-PH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of the unit’s key or major programs and projects.</a:t>
            </a:r>
            <a:endParaRPr lang="en-PH" sz="28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91FA496-DA68-F134-DC03-EB8D86BC87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873812"/>
              </p:ext>
            </p:extLst>
          </p:nvPr>
        </p:nvGraphicFramePr>
        <p:xfrm>
          <a:off x="620711" y="2266965"/>
          <a:ext cx="10950575" cy="318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0950120" imgH="3185280" progId="PBrush">
                  <p:embed/>
                </p:oleObj>
              </mc:Choice>
              <mc:Fallback>
                <p:oleObj name="Bitmap Image" r:id="rId2" imgW="10950120" imgH="318528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0711" y="2266965"/>
                        <a:ext cx="10950575" cy="318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8015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245600" y="6553200"/>
            <a:ext cx="2844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 kern="1200" baseline="0">
                <a:solidFill>
                  <a:prstClr val="white"/>
                </a:solidFill>
                <a:latin typeface="Bookman Old Style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ECBEADCA-24F2-4ED7-9AEA-183028F5A626}" type="slidenum">
              <a:rPr lang="fil-PH" smtClean="0"/>
              <a:pPr>
                <a:defRPr/>
              </a:pPr>
              <a:t>19</a:t>
            </a:fld>
            <a:endParaRPr lang="fil-PH">
              <a:latin typeface="Bahnschrift" panose="020B0502040204020203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3151206-8C32-4E4F-BBFA-086E13E4CAD2}"/>
              </a:ext>
            </a:extLst>
          </p:cNvPr>
          <p:cNvSpPr/>
          <p:nvPr/>
        </p:nvSpPr>
        <p:spPr>
          <a:xfrm>
            <a:off x="228600" y="103762"/>
            <a:ext cx="11734800" cy="1387678"/>
          </a:xfrm>
          <a:prstGeom prst="roundRect">
            <a:avLst>
              <a:gd name="adj" fmla="val 775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PH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The </a:t>
            </a:r>
            <a:r>
              <a:rPr lang="en-PH" sz="28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Monthly Obligation Program </a:t>
            </a:r>
            <a:r>
              <a:rPr lang="en-PH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reflects the </a:t>
            </a:r>
            <a:r>
              <a:rPr lang="en-PH" sz="28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cost needed to conduct the activity </a:t>
            </a:r>
            <a:r>
              <a:rPr lang="en-PH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considering the budget ceiling set by the management and/or the approved budget as reflected in the GAA.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4F461B8-45C0-4C22-B266-F0BACAD896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4917"/>
              </p:ext>
            </p:extLst>
          </p:nvPr>
        </p:nvGraphicFramePr>
        <p:xfrm>
          <a:off x="356393" y="1950093"/>
          <a:ext cx="11479213" cy="381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9532800" imgH="3169800" progId="PBrush">
                  <p:embed/>
                </p:oleObj>
              </mc:Choice>
              <mc:Fallback>
                <p:oleObj name="Bitmap Image" r:id="rId2" imgW="9532800" imgH="316980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6393" y="1950093"/>
                        <a:ext cx="11479213" cy="3817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6883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B0EE4-E65D-3BC9-57AF-0ED9F9CDA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92374-6C98-D4DF-A97B-73199810F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/>
              <a:t>In the percentage of your readiness in crafting your SIP, what is the first step you did?</a:t>
            </a:r>
          </a:p>
          <a:p>
            <a:r>
              <a:rPr lang="en-PH" dirty="0"/>
              <a:t>Give a document as source of school data in determining your PIAs.</a:t>
            </a:r>
          </a:p>
          <a:p>
            <a:r>
              <a:rPr lang="en-PH" dirty="0"/>
              <a:t>What are the contents of the AIP?</a:t>
            </a:r>
          </a:p>
          <a:p>
            <a:r>
              <a:rPr lang="en-PH" dirty="0"/>
              <a:t>What is the difference between AIP &amp; WFP?</a:t>
            </a:r>
          </a:p>
          <a:p>
            <a:r>
              <a:rPr lang="en-PH" dirty="0"/>
              <a:t>How often do you revisit your SIP </a:t>
            </a:r>
            <a:r>
              <a:rPr lang="en-PH"/>
              <a:t>for adjustments?</a:t>
            </a:r>
            <a:endParaRPr lang="en-PH" dirty="0"/>
          </a:p>
          <a:p>
            <a:r>
              <a:rPr lang="en-PH" dirty="0"/>
              <a:t>Where did you derived the PAPs you have in your OP?</a:t>
            </a:r>
          </a:p>
        </p:txBody>
      </p:sp>
    </p:spTree>
    <p:extLst>
      <p:ext uri="{BB962C8B-B14F-4D97-AF65-F5344CB8AC3E}">
        <p14:creationId xmlns:p14="http://schemas.microsoft.com/office/powerpoint/2010/main" val="223080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>
                <a:latin typeface="Bahnschrift" panose="020B0502040204020203" pitchFamily="34" charset="0"/>
              </a:rPr>
              <a:t>WFP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7786" y="2247089"/>
            <a:ext cx="9693613" cy="3385226"/>
          </a:xfrm>
        </p:spPr>
        <p:txBody>
          <a:bodyPr/>
          <a:lstStyle/>
          <a:p>
            <a:pPr marL="0" indent="0">
              <a:buNone/>
            </a:pPr>
            <a:r>
              <a:rPr lang="en-PH" dirty="0">
                <a:cs typeface="Times New Roman" panose="02020603050405020304" pitchFamily="18" charset="0"/>
              </a:rPr>
              <a:t>The WFP answers the following:</a:t>
            </a:r>
          </a:p>
          <a:p>
            <a:pPr lvl="1"/>
            <a:r>
              <a:rPr lang="en-PH" dirty="0">
                <a:cs typeface="Times New Roman" panose="02020603050405020304" pitchFamily="18" charset="0"/>
              </a:rPr>
              <a:t>What are the office’s programs?</a:t>
            </a:r>
          </a:p>
          <a:p>
            <a:pPr lvl="1"/>
            <a:r>
              <a:rPr lang="en-PH" dirty="0">
                <a:cs typeface="Times New Roman" panose="02020603050405020304" pitchFamily="18" charset="0"/>
              </a:rPr>
              <a:t>What are the outputs of each program?</a:t>
            </a:r>
          </a:p>
          <a:p>
            <a:pPr lvl="1"/>
            <a:r>
              <a:rPr lang="en-PH" dirty="0">
                <a:cs typeface="Times New Roman" panose="02020603050405020304" pitchFamily="18" charset="0"/>
              </a:rPr>
              <a:t>What activities will be conducted to produce the outputs?</a:t>
            </a:r>
          </a:p>
          <a:p>
            <a:pPr lvl="1"/>
            <a:r>
              <a:rPr lang="en-PH" dirty="0">
                <a:cs typeface="Times New Roman" panose="02020603050405020304" pitchFamily="18" charset="0"/>
              </a:rPr>
              <a:t>When will the activities be conducted?</a:t>
            </a:r>
          </a:p>
          <a:p>
            <a:pPr lvl="1"/>
            <a:r>
              <a:rPr lang="en-PH" dirty="0">
                <a:cs typeface="Times New Roman" panose="02020603050405020304" pitchFamily="18" charset="0"/>
              </a:rPr>
              <a:t>How much will each activity cost?</a:t>
            </a:r>
          </a:p>
          <a:p>
            <a:pPr lvl="1"/>
            <a:r>
              <a:rPr lang="en-PH" dirty="0">
                <a:cs typeface="Times New Roman" panose="02020603050405020304" pitchFamily="18" charset="0"/>
              </a:rPr>
              <a:t>When will the amount be obligated?</a:t>
            </a:r>
          </a:p>
          <a:p>
            <a:pPr lvl="1"/>
            <a:r>
              <a:rPr lang="en-PH" dirty="0">
                <a:solidFill>
                  <a:srgbClr val="00B050"/>
                </a:solidFill>
                <a:cs typeface="Times New Roman" panose="02020603050405020304" pitchFamily="18" charset="0"/>
              </a:rPr>
              <a:t>When will the amount be disbursed?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245600" y="6553200"/>
            <a:ext cx="2844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 kern="1200" baseline="0">
                <a:solidFill>
                  <a:prstClr val="white"/>
                </a:solidFill>
                <a:latin typeface="Bookman Old Style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ECBEADCA-24F2-4ED7-9AEA-183028F5A626}" type="slidenum">
              <a:rPr lang="fil-PH" smtClean="0"/>
              <a:pPr>
                <a:defRPr/>
              </a:pPr>
              <a:t>20</a:t>
            </a:fld>
            <a:endParaRPr lang="fil-PH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76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0739"/>
            <a:ext cx="10972800" cy="980809"/>
          </a:xfrm>
        </p:spPr>
        <p:txBody>
          <a:bodyPr/>
          <a:lstStyle/>
          <a:p>
            <a:r>
              <a:rPr lang="en-PH" dirty="0"/>
              <a:t>Functions of the WFP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7166"/>
            <a:ext cx="11277600" cy="4437434"/>
          </a:xfrm>
        </p:spPr>
        <p:txBody>
          <a:bodyPr/>
          <a:lstStyle/>
          <a:p>
            <a:r>
              <a:rPr lang="en-PH" dirty="0">
                <a:cs typeface="Times New Roman" panose="02020603050405020304" pitchFamily="18" charset="0"/>
              </a:rPr>
              <a:t>The WFP is a:</a:t>
            </a:r>
          </a:p>
          <a:p>
            <a:pPr lvl="1"/>
            <a:r>
              <a:rPr lang="en-PH" dirty="0">
                <a:cs typeface="Times New Roman" panose="02020603050405020304" pitchFamily="18" charset="0"/>
              </a:rPr>
              <a:t>Documentation of the office’s annual plan</a:t>
            </a:r>
          </a:p>
          <a:p>
            <a:pPr lvl="1"/>
            <a:r>
              <a:rPr lang="en-PH" dirty="0">
                <a:cs typeface="Times New Roman" panose="02020603050405020304" pitchFamily="18" charset="0"/>
              </a:rPr>
              <a:t>Tool for monitoring &amp; evaluation</a:t>
            </a:r>
          </a:p>
          <a:p>
            <a:pPr lvl="2"/>
            <a:r>
              <a:rPr lang="en-PH" dirty="0">
                <a:cs typeface="Times New Roman" panose="02020603050405020304" pitchFamily="18" charset="0"/>
              </a:rPr>
              <a:t>Physical &amp; financial targets vis-à-vis accomplishments</a:t>
            </a:r>
          </a:p>
          <a:p>
            <a:pPr lvl="2"/>
            <a:r>
              <a:rPr lang="en-PH" dirty="0">
                <a:cs typeface="Times New Roman" panose="02020603050405020304" pitchFamily="18" charset="0"/>
              </a:rPr>
              <a:t>RMEA, DMEA, &amp; SMEA</a:t>
            </a:r>
          </a:p>
          <a:p>
            <a:pPr lvl="2"/>
            <a:r>
              <a:rPr lang="en-PH" dirty="0">
                <a:cs typeface="Times New Roman" panose="02020603050405020304" pitchFamily="18" charset="0"/>
              </a:rPr>
              <a:t>PIR (Program/Performance Implementation Review)</a:t>
            </a:r>
          </a:p>
          <a:p>
            <a:r>
              <a:rPr lang="en-PH" dirty="0">
                <a:cs typeface="Times New Roman" panose="02020603050405020304" pitchFamily="18" charset="0"/>
              </a:rPr>
              <a:t>The WFP ensures that all activities:</a:t>
            </a:r>
          </a:p>
          <a:p>
            <a:pPr lvl="1"/>
            <a:r>
              <a:rPr lang="en-PH" dirty="0">
                <a:cs typeface="Times New Roman" panose="02020603050405020304" pitchFamily="18" charset="0"/>
              </a:rPr>
              <a:t>Are aligned to a higher level objective</a:t>
            </a:r>
          </a:p>
          <a:p>
            <a:pPr lvl="1"/>
            <a:r>
              <a:rPr lang="en-PH" dirty="0">
                <a:cs typeface="Times New Roman" panose="02020603050405020304" pitchFamily="18" charset="0"/>
              </a:rPr>
              <a:t>Have a ready budget (for funded PAPs)</a:t>
            </a:r>
          </a:p>
          <a:p>
            <a:pPr lvl="1"/>
            <a:r>
              <a:rPr lang="en-PH" dirty="0">
                <a:cs typeface="Times New Roman" panose="02020603050405020304" pitchFamily="18" charset="0"/>
              </a:rPr>
              <a:t>Are scheduled properly</a:t>
            </a:r>
          </a:p>
          <a:p>
            <a:pPr lvl="1"/>
            <a:endParaRPr lang="en-PH" dirty="0">
              <a:cs typeface="Times New Roman" panose="02020603050405020304" pitchFamily="18" charset="0"/>
            </a:endParaRPr>
          </a:p>
          <a:p>
            <a:pPr lvl="1"/>
            <a:endParaRPr lang="en-PH" dirty="0">
              <a:cs typeface="Times New Roman" panose="02020603050405020304" pitchFamily="18" charset="0"/>
            </a:endParaRPr>
          </a:p>
          <a:p>
            <a:endParaRPr lang="en-PH" dirty="0"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245600" y="6553200"/>
            <a:ext cx="2844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 kern="1200" baseline="0">
                <a:solidFill>
                  <a:prstClr val="white"/>
                </a:solidFill>
                <a:latin typeface="Bookman Old Style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ECBEADCA-24F2-4ED7-9AEA-183028F5A626}" type="slidenum">
              <a:rPr lang="fil-PH" smtClean="0"/>
              <a:pPr>
                <a:defRPr/>
              </a:pPr>
              <a:t>21</a:t>
            </a:fld>
            <a:endParaRPr lang="fil-PH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78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635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>
            <a:extLst>
              <a:ext uri="{FF2B5EF4-FFF2-40B4-BE49-F238E27FC236}">
                <a16:creationId xmlns:a16="http://schemas.microsoft.com/office/drawing/2014/main" id="{AA750C7A-E67D-C3D8-9DF0-03EB362EEA6C}"/>
              </a:ext>
            </a:extLst>
          </p:cNvPr>
          <p:cNvSpPr txBox="1"/>
          <p:nvPr/>
        </p:nvSpPr>
        <p:spPr>
          <a:xfrm>
            <a:off x="440635" y="520496"/>
            <a:ext cx="8547677" cy="586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8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6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SIMPLE DROPOUT RATE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5B915BAB-74B4-38F1-5319-89AF3352A4D3}"/>
              </a:ext>
            </a:extLst>
          </p:cNvPr>
          <p:cNvSpPr txBox="1"/>
          <p:nvPr/>
        </p:nvSpPr>
        <p:spPr>
          <a:xfrm>
            <a:off x="589722" y="2556873"/>
            <a:ext cx="10657438" cy="2338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1019" marR="0" lvl="0" indent="-381019" algn="l" defTabSz="914400" rtl="0" eaLnBrk="1" fontAlgn="auto" latinLnBrk="0" hangingPunct="1">
              <a:lnSpc>
                <a:spcPts val="2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933" b="0" i="0" u="none" strike="noStrike" kern="1200" cap="none" spc="0" normalizeH="0" baseline="0" noProof="0" dirty="0">
                <a:ln>
                  <a:noFill/>
                </a:ln>
                <a:solidFill>
                  <a:srgbClr val="0046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Calculates the 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0046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percentage of learners who do not finish a particular grade level</a:t>
            </a:r>
            <a:r>
              <a:rPr kumimoji="0" lang="en-US" sz="2933" b="0" i="0" u="none" strike="noStrike" kern="1200" cap="none" spc="0" normalizeH="0" baseline="0" noProof="0" dirty="0">
                <a:ln>
                  <a:noFill/>
                </a:ln>
                <a:solidFill>
                  <a:srgbClr val="0046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381019" marR="0" lvl="0" indent="-381019" algn="l" defTabSz="914400" rtl="0" eaLnBrk="1" fontAlgn="auto" latinLnBrk="0" hangingPunct="1">
              <a:lnSpc>
                <a:spcPts val="2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srgbClr val="00465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04815" marR="0" lvl="0" indent="-304815" algn="l" defTabSz="914400" rtl="0" eaLnBrk="1" fontAlgn="auto" latinLnBrk="0" hangingPunct="1">
              <a:lnSpc>
                <a:spcPts val="2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srgbClr val="00465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81019" marR="0" lvl="0" indent="-38101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933" b="0" i="0" u="none" strike="noStrike" kern="1200" cap="none" spc="0" normalizeH="0" baseline="0" noProof="0" dirty="0">
                <a:ln>
                  <a:noFill/>
                </a:ln>
                <a:solidFill>
                  <a:srgbClr val="0046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Does 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0046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</a:t>
            </a:r>
            <a:r>
              <a:rPr kumimoji="0" lang="en-US" sz="2933" b="0" i="0" u="none" strike="noStrike" kern="1200" cap="none" spc="0" normalizeH="0" baseline="0" noProof="0" dirty="0">
                <a:ln>
                  <a:noFill/>
                </a:ln>
                <a:solidFill>
                  <a:srgbClr val="0046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capture learners 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0046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who finish a grade level,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0046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but do not enroll in the next grade level the following school year.</a:t>
            </a:r>
          </a:p>
        </p:txBody>
      </p:sp>
    </p:spTree>
    <p:extLst>
      <p:ext uri="{BB962C8B-B14F-4D97-AF65-F5344CB8AC3E}">
        <p14:creationId xmlns:p14="http://schemas.microsoft.com/office/powerpoint/2010/main" val="2713218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>
            <a:extLst>
              <a:ext uri="{FF2B5EF4-FFF2-40B4-BE49-F238E27FC236}">
                <a16:creationId xmlns:a16="http://schemas.microsoft.com/office/drawing/2014/main" id="{83C0E4AD-FAC6-B838-32F6-26F3DD8CD942}"/>
              </a:ext>
            </a:extLst>
          </p:cNvPr>
          <p:cNvSpPr txBox="1"/>
          <p:nvPr/>
        </p:nvSpPr>
        <p:spPr>
          <a:xfrm>
            <a:off x="643494" y="451462"/>
            <a:ext cx="7313128" cy="586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8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6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SCHOOL LEAVER RATE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E7CCE1C6-A1B0-3B44-D304-F6E1772F7FEF}"/>
              </a:ext>
            </a:extLst>
          </p:cNvPr>
          <p:cNvSpPr txBox="1"/>
          <p:nvPr/>
        </p:nvSpPr>
        <p:spPr>
          <a:xfrm>
            <a:off x="643494" y="2463801"/>
            <a:ext cx="9877673" cy="2554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23" marR="0" lvl="0" indent="-457223" algn="just" defTabSz="914400" rtl="0" eaLnBrk="1" fontAlgn="auto" latinLnBrk="0" hangingPunct="1">
              <a:lnSpc>
                <a:spcPts val="2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6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Internationally known as the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46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dropout rate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6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304815" marR="0" lvl="0" indent="-304815" algn="just" defTabSz="914400" rtl="0" eaLnBrk="1" fontAlgn="auto" latinLnBrk="0" hangingPunct="1">
              <a:lnSpc>
                <a:spcPts val="2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465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04815" marR="0" lvl="0" indent="-304815" algn="just" defTabSz="914400" rtl="0" eaLnBrk="1" fontAlgn="auto" latinLnBrk="0" hangingPunct="1">
              <a:lnSpc>
                <a:spcPts val="2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srgbClr val="00465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23" marR="0" lvl="0" indent="-45722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6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 covers both learners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6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who do not finish a particular grade level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6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as well as those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6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who finish but fail to enroll in the next grade level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6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6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following school year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4651"/>
              </a:solidFill>
              <a:effectLst/>
              <a:uLnTx/>
              <a:uFillTx/>
              <a:latin typeface="YALBswrqCsg 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586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Down 6">
            <a:extLst>
              <a:ext uri="{FF2B5EF4-FFF2-40B4-BE49-F238E27FC236}">
                <a16:creationId xmlns:a16="http://schemas.microsoft.com/office/drawing/2014/main" id="{260E3FE4-3699-F9D8-B981-A3A37585D83F}"/>
              </a:ext>
            </a:extLst>
          </p:cNvPr>
          <p:cNvSpPr/>
          <p:nvPr/>
        </p:nvSpPr>
        <p:spPr>
          <a:xfrm>
            <a:off x="8686800" y="1690688"/>
            <a:ext cx="2570480" cy="28977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F20C29-4F15-AB5B-4824-EE9D6D325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Identification of PIA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557C9-498A-F138-4DA6-D7ED7B2B8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1479" y="2647248"/>
            <a:ext cx="5642043" cy="2208584"/>
          </a:xfrm>
        </p:spPr>
        <p:txBody>
          <a:bodyPr>
            <a:normAutofit/>
          </a:bodyPr>
          <a:lstStyle/>
          <a:p>
            <a:r>
              <a:rPr lang="en-PH" sz="3600" dirty="0"/>
              <a:t>Data collection</a:t>
            </a:r>
          </a:p>
          <a:p>
            <a:r>
              <a:rPr lang="en-PH" sz="3600" dirty="0"/>
              <a:t>Data analysis </a:t>
            </a:r>
          </a:p>
          <a:p>
            <a:r>
              <a:rPr lang="en-PH" sz="3600" dirty="0"/>
              <a:t>Identification of gaps</a:t>
            </a:r>
          </a:p>
        </p:txBody>
      </p:sp>
      <p:pic>
        <p:nvPicPr>
          <p:cNvPr id="2050" name="Picture 2" descr="Design Background">
            <a:extLst>
              <a:ext uri="{FF2B5EF4-FFF2-40B4-BE49-F238E27FC236}">
                <a16:creationId xmlns:a16="http://schemas.microsoft.com/office/drawing/2014/main" id="{B06691A5-ED70-DAAF-6DE2-57DB362C4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640" y="2124075"/>
            <a:ext cx="4368800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57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20C29-4F15-AB5B-4824-EE9D6D325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Data vs Information</a:t>
            </a:r>
          </a:p>
        </p:txBody>
      </p:sp>
      <p:pic>
        <p:nvPicPr>
          <p:cNvPr id="1026" name="Picture 2" descr="Difference Between Data and Information">
            <a:extLst>
              <a:ext uri="{FF2B5EF4-FFF2-40B4-BE49-F238E27FC236}">
                <a16:creationId xmlns:a16="http://schemas.microsoft.com/office/drawing/2014/main" id="{2D955AB9-C03D-77DD-8DD0-2D40080EA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90688"/>
            <a:ext cx="7620000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7EDDFE4F-802E-E031-96CA-A28E8153E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98" y="2245360"/>
            <a:ext cx="3743024" cy="37287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DA4CFA-502E-1649-BB13-5E868685EE99}"/>
              </a:ext>
            </a:extLst>
          </p:cNvPr>
          <p:cNvSpPr txBox="1"/>
          <p:nvPr/>
        </p:nvSpPr>
        <p:spPr>
          <a:xfrm>
            <a:off x="1010920" y="2540000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dirty="0"/>
              <a:t>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FA1A91-EFFC-0E42-D5C1-FFA95CDE00EA}"/>
              </a:ext>
            </a:extLst>
          </p:cNvPr>
          <p:cNvSpPr txBox="1"/>
          <p:nvPr/>
        </p:nvSpPr>
        <p:spPr>
          <a:xfrm>
            <a:off x="2880360" y="2590800"/>
            <a:ext cx="129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dirty="0"/>
              <a:t>Information</a:t>
            </a:r>
          </a:p>
        </p:txBody>
      </p:sp>
    </p:spTree>
    <p:extLst>
      <p:ext uri="{BB962C8B-B14F-4D97-AF65-F5344CB8AC3E}">
        <p14:creationId xmlns:p14="http://schemas.microsoft.com/office/powerpoint/2010/main" val="328028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20C29-4F15-AB5B-4824-EE9D6D325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Data vs Information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349A38-A855-FA99-86C9-5DB8E1B5FF73}"/>
              </a:ext>
            </a:extLst>
          </p:cNvPr>
          <p:cNvSpPr txBox="1"/>
          <p:nvPr/>
        </p:nvSpPr>
        <p:spPr>
          <a:xfrm>
            <a:off x="3114040" y="1690688"/>
            <a:ext cx="298196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PH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Basco CS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PH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Diptan 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PH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Valugan IS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PH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Tukon 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PH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Chanarian 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PH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Mahatao 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PH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Diura BS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PH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 Vicente 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PH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Ivana 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PH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Uyugan 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PH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Itbud IS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PH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Imnajbu 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PH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Savidug 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PH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Sabtang 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847FDB-CA76-1640-62BB-DE7C08A35409}"/>
              </a:ext>
            </a:extLst>
          </p:cNvPr>
          <p:cNvSpPr txBox="1"/>
          <p:nvPr/>
        </p:nvSpPr>
        <p:spPr>
          <a:xfrm>
            <a:off x="6581140" y="1690688"/>
            <a:ext cx="250444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PH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Sumnanga 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PH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Nakanmuan 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PH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Chavayan 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PH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Mayan 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PH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Yawran BS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PH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Itbayat CS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PH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Raele IS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PH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Itbayat NAHS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PH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Batanes NSHS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PH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Batanes GCHS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PH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Mahatao NHS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PH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Sabtang NSF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PH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Ivana NHS</a:t>
            </a:r>
          </a:p>
        </p:txBody>
      </p:sp>
    </p:spTree>
    <p:extLst>
      <p:ext uri="{BB962C8B-B14F-4D97-AF65-F5344CB8AC3E}">
        <p14:creationId xmlns:p14="http://schemas.microsoft.com/office/powerpoint/2010/main" val="3308302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20C29-4F15-AB5B-4824-EE9D6D325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Data vs Information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04AD3D-303B-B4D9-6C61-7A29C272D096}"/>
              </a:ext>
            </a:extLst>
          </p:cNvPr>
          <p:cNvSpPr txBox="1"/>
          <p:nvPr/>
        </p:nvSpPr>
        <p:spPr>
          <a:xfrm>
            <a:off x="2857587" y="1772925"/>
            <a:ext cx="274442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PH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Basco CS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PH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Batanes GCHS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PH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Batanes NSHS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PH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Chanarian 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PH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Chavayan 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PH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Diptan 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PH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Diura BS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PH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Imnajbu 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PH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Itbayat CS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PH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Itbayat NAHS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PH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Itbud IS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PH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Ivana 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PH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Ivana NHS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PH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Mahatao 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PH" sz="1800" b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BA5DCB-9450-F435-E4E0-1A678807EE0B}"/>
              </a:ext>
            </a:extLst>
          </p:cNvPr>
          <p:cNvSpPr txBox="1"/>
          <p:nvPr/>
        </p:nvSpPr>
        <p:spPr>
          <a:xfrm>
            <a:off x="6445820" y="1772925"/>
            <a:ext cx="262460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PH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Mahatao NHS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PH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Mayan 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PH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Nakanmuan 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PH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Raele IS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PH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Sabtang CS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PH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Sabtang NSF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PH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 Vicente 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PH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Savidug 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PH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Sumnanga 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PH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Tukon 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PH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Uyugan 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PH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Valugan IS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PH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Yawran BS</a:t>
            </a:r>
          </a:p>
        </p:txBody>
      </p:sp>
    </p:spTree>
    <p:extLst>
      <p:ext uri="{BB962C8B-B14F-4D97-AF65-F5344CB8AC3E}">
        <p14:creationId xmlns:p14="http://schemas.microsoft.com/office/powerpoint/2010/main" val="2598361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20C29-4F15-AB5B-4824-EE9D6D325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Gaps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557C9-498A-F138-4DA6-D7ED7B2B8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6076" y="2606608"/>
            <a:ext cx="8667345" cy="2208584"/>
          </a:xfrm>
        </p:spPr>
        <p:txBody>
          <a:bodyPr>
            <a:normAutofit/>
          </a:bodyPr>
          <a:lstStyle/>
          <a:p>
            <a:r>
              <a:rPr lang="en-PH" sz="3600" dirty="0"/>
              <a:t>They are prospects for improvement wherein it could be a school process or part of a school process based on baseline data</a:t>
            </a:r>
          </a:p>
        </p:txBody>
      </p:sp>
    </p:spTree>
    <p:extLst>
      <p:ext uri="{BB962C8B-B14F-4D97-AF65-F5344CB8AC3E}">
        <p14:creationId xmlns:p14="http://schemas.microsoft.com/office/powerpoint/2010/main" val="6643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20C29-4F15-AB5B-4824-EE9D6D325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94" y="1979917"/>
            <a:ext cx="2440021" cy="1325563"/>
          </a:xfrm>
        </p:spPr>
        <p:txBody>
          <a:bodyPr/>
          <a:lstStyle/>
          <a:p>
            <a:r>
              <a:rPr lang="en-PH" dirty="0">
                <a:solidFill>
                  <a:schemeClr val="tx1"/>
                </a:solidFill>
              </a:rPr>
              <a:t>Gap analysis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B03DE82-E92E-2FAC-1FBA-D763A90F87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288591"/>
              </p:ext>
            </p:extLst>
          </p:nvPr>
        </p:nvGraphicFramePr>
        <p:xfrm>
          <a:off x="2579451" y="278319"/>
          <a:ext cx="9144000" cy="589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0911960" imgH="7018200" progId="PBrush">
                  <p:embed/>
                </p:oleObj>
              </mc:Choice>
              <mc:Fallback>
                <p:oleObj name="Bitmap Image" r:id="rId2" imgW="10911960" imgH="701820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79451" y="278319"/>
                        <a:ext cx="9144000" cy="589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0698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E9E07-CBB7-663E-2CDA-8089A6679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765"/>
            <a:ext cx="10515600" cy="1325563"/>
          </a:xfrm>
        </p:spPr>
        <p:txBody>
          <a:bodyPr/>
          <a:lstStyle/>
          <a:p>
            <a:r>
              <a:rPr lang="en-PH" dirty="0"/>
              <a:t>Assign a Teacher as Project Proponent to Address the PIA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D4270-67C8-9C4A-CFD7-D5BA6110F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/>
              <a:t>Project Name:	</a:t>
            </a:r>
            <a:r>
              <a:rPr lang="en-PH" b="1" i="1" dirty="0"/>
              <a:t>Project KEEP</a:t>
            </a:r>
          </a:p>
          <a:p>
            <a:r>
              <a:rPr lang="en-PH" dirty="0"/>
              <a:t>Problem Statement:</a:t>
            </a:r>
            <a:r>
              <a:rPr lang="en-PH" i="1" dirty="0"/>
              <a:t> The school registered an increasing trend of SLs for the last 3 years</a:t>
            </a:r>
          </a:p>
          <a:p>
            <a:r>
              <a:rPr lang="en-PH" dirty="0"/>
              <a:t>Project Objective Statement: </a:t>
            </a:r>
            <a:r>
              <a:rPr lang="en-PH" i="1" dirty="0"/>
              <a:t>To reduce SLR from 2.3% to 0.38% </a:t>
            </a:r>
          </a:p>
          <a:p>
            <a:r>
              <a:rPr lang="en-PH" dirty="0"/>
              <a:t>Root Cause: </a:t>
            </a:r>
            <a:r>
              <a:rPr lang="en-PH" i="1" dirty="0"/>
              <a:t>Financial concerns; Health Problems; Child Labor</a:t>
            </a:r>
          </a:p>
        </p:txBody>
      </p:sp>
    </p:spTree>
    <p:extLst>
      <p:ext uri="{BB962C8B-B14F-4D97-AF65-F5344CB8AC3E}">
        <p14:creationId xmlns:p14="http://schemas.microsoft.com/office/powerpoint/2010/main" val="52977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A0ECD41-FDEB-4776-9682-6C55AF428B80}" vid="{334E9C85-F5EE-4E1B-911A-156BDF38C4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SDO 2020 Powerpoint Template</Template>
  <TotalTime>8798</TotalTime>
  <Words>811</Words>
  <Application>Microsoft Office PowerPoint</Application>
  <PresentationFormat>Widescreen</PresentationFormat>
  <Paragraphs>148</Paragraphs>
  <Slides>24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Bahnschrift</vt:lpstr>
      <vt:lpstr>Bookman Old Style</vt:lpstr>
      <vt:lpstr>Calibri</vt:lpstr>
      <vt:lpstr>Calibri Light</vt:lpstr>
      <vt:lpstr>Open Sans Bold</vt:lpstr>
      <vt:lpstr>Wingdings</vt:lpstr>
      <vt:lpstr>YALBswrqCsg 0</vt:lpstr>
      <vt:lpstr>Office Theme</vt:lpstr>
      <vt:lpstr>Bitmap Image</vt:lpstr>
      <vt:lpstr>SIP &amp; OP (Leadership &amp; Governance)</vt:lpstr>
      <vt:lpstr>PowerPoint Presentation</vt:lpstr>
      <vt:lpstr>Identification of PIA</vt:lpstr>
      <vt:lpstr>Data vs Information</vt:lpstr>
      <vt:lpstr>Data vs Information</vt:lpstr>
      <vt:lpstr>Data vs Information</vt:lpstr>
      <vt:lpstr>Gaps</vt:lpstr>
      <vt:lpstr>Gap analysis</vt:lpstr>
      <vt:lpstr>Assign a Teacher as Project Proponent to Address the PIA</vt:lpstr>
      <vt:lpstr>Annual Implementation Plan</vt:lpstr>
      <vt:lpstr>Annual Implementation Plan</vt:lpstr>
      <vt:lpstr>Annual Implementation Plan</vt:lpstr>
      <vt:lpstr>PowerPoint Presentation</vt:lpstr>
      <vt:lpstr>PowerPoint Presentation</vt:lpstr>
      <vt:lpstr>PowerPoint Presentation</vt:lpstr>
      <vt:lpstr>PowerPoint Presentation</vt:lpstr>
      <vt:lpstr>What is the WFP?</vt:lpstr>
      <vt:lpstr>PowerPoint Presentation</vt:lpstr>
      <vt:lpstr>PowerPoint Presentation</vt:lpstr>
      <vt:lpstr>WFP Highlights</vt:lpstr>
      <vt:lpstr>Functions of the WFP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Jonas Carlo Trillana</dc:creator>
  <cp:lastModifiedBy>Oliver Cariaso</cp:lastModifiedBy>
  <cp:revision>224</cp:revision>
  <cp:lastPrinted>2022-02-02T00:46:22Z</cp:lastPrinted>
  <dcterms:created xsi:type="dcterms:W3CDTF">2020-09-02T06:54:57Z</dcterms:created>
  <dcterms:modified xsi:type="dcterms:W3CDTF">2022-08-03T02:13:07Z</dcterms:modified>
</cp:coreProperties>
</file>